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60" r:id="rId2"/>
    <p:sldId id="262" r:id="rId3"/>
    <p:sldId id="263" r:id="rId4"/>
    <p:sldId id="257" r:id="rId5"/>
    <p:sldId id="265" r:id="rId6"/>
    <p:sldId id="264" r:id="rId7"/>
    <p:sldId id="266" r:id="rId8"/>
    <p:sldId id="268" r:id="rId9"/>
    <p:sldId id="275" r:id="rId10"/>
    <p:sldId id="279" r:id="rId11"/>
    <p:sldId id="277" r:id="rId12"/>
    <p:sldId id="276" r:id="rId13"/>
    <p:sldId id="278" r:id="rId14"/>
    <p:sldId id="280" r:id="rId15"/>
    <p:sldId id="281" r:id="rId16"/>
    <p:sldId id="282" r:id="rId17"/>
    <p:sldId id="283" r:id="rId18"/>
    <p:sldId id="287" r:id="rId19"/>
    <p:sldId id="284" r:id="rId20"/>
    <p:sldId id="285" r:id="rId21"/>
    <p:sldId id="288" r:id="rId22"/>
    <p:sldId id="286" r:id="rId23"/>
    <p:sldId id="290" r:id="rId24"/>
    <p:sldId id="289" r:id="rId25"/>
    <p:sldId id="291" r:id="rId26"/>
    <p:sldId id="294" r:id="rId27"/>
    <p:sldId id="295" r:id="rId28"/>
    <p:sldId id="292" r:id="rId29"/>
    <p:sldId id="296" r:id="rId30"/>
    <p:sldId id="297" r:id="rId31"/>
    <p:sldId id="298" r:id="rId32"/>
    <p:sldId id="299"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20" r:id="rId48"/>
    <p:sldId id="319" r:id="rId49"/>
    <p:sldId id="336" r:id="rId50"/>
    <p:sldId id="335" r:id="rId51"/>
    <p:sldId id="338" r:id="rId52"/>
    <p:sldId id="339" r:id="rId53"/>
    <p:sldId id="340" r:id="rId54"/>
    <p:sldId id="341" r:id="rId55"/>
    <p:sldId id="342" r:id="rId56"/>
    <p:sldId id="324" r:id="rId57"/>
    <p:sldId id="327" r:id="rId58"/>
    <p:sldId id="326" r:id="rId59"/>
    <p:sldId id="328" r:id="rId60"/>
    <p:sldId id="325" r:id="rId61"/>
    <p:sldId id="329" r:id="rId62"/>
    <p:sldId id="330" r:id="rId63"/>
    <p:sldId id="331" r:id="rId64"/>
    <p:sldId id="332" r:id="rId65"/>
    <p:sldId id="334" r:id="rId6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1"/>
    <p:restoredTop sz="94694"/>
  </p:normalViewPr>
  <p:slideViewPr>
    <p:cSldViewPr snapToGrid="0" snapToObjects="1">
      <p:cViewPr varScale="1">
        <p:scale>
          <a:sx n="129" d="100"/>
          <a:sy n="129" d="100"/>
        </p:scale>
        <p:origin x="496"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80D4BD-C6D4-0646-9CE6-0B90D6F9EC1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D362320-EE12-0043-AD98-E5184A60EBC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7CA56D85-3C2D-974D-A57D-6CFE0CD43D9F}" type="datetime1">
              <a:rPr lang="en-US" altLang="en-US"/>
              <a:pPr/>
              <a:t>3/4/21</a:t>
            </a:fld>
            <a:endParaRPr lang="en-US" altLang="en-US"/>
          </a:p>
        </p:txBody>
      </p:sp>
      <p:sp>
        <p:nvSpPr>
          <p:cNvPr id="4" name="Slide Image Placeholder 3">
            <a:extLst>
              <a:ext uri="{FF2B5EF4-FFF2-40B4-BE49-F238E27FC236}">
                <a16:creationId xmlns:a16="http://schemas.microsoft.com/office/drawing/2014/main" id="{801B9619-9D50-DE41-9161-60B8F230553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0B17BC4-23C8-6C42-B878-377919282A5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BA92BB3-4C3F-6A40-A438-0EE12DAAC0E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F2FABC0-91A3-454B-BC1F-A91F17150B7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BFB350D-1A80-C441-B3B1-2E3A347291A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3B0627C7-5987-C640-B206-D7631F09B2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90F83B54-B45E-7044-BF86-EB6DD30727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A9CD991A-ABA1-BC4F-9991-494E924155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8DBB7D5-7A4B-EF44-8892-D0AFEEBB5BD8}" type="slidenum">
              <a:rPr lang="en-US" altLang="en-US" sz="1200">
                <a:latin typeface="Calibri" panose="020F0502020204030204" pitchFamily="34" charset="0"/>
              </a:rPr>
              <a:pPr eaLnBrk="1" hangingPunct="1"/>
              <a:t>48</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C1679B65-6DF6-2642-A78F-FC62C1AB553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1B9168F1-1C83-1845-B361-8877749B5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9757F927-E8AA-B147-A96D-4B3627422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0CE0068-5E26-884B-A404-767D31B6FFEF}" type="slidenum">
              <a:rPr lang="en-US" altLang="en-US" sz="1200">
                <a:latin typeface="Calibri" panose="020F0502020204030204" pitchFamily="34" charset="0"/>
              </a:rPr>
              <a:pPr eaLnBrk="1" hangingPunct="1"/>
              <a:t>57</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00786C60-EEA2-8742-ACDF-9CB3F68293F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8BFAB544-1139-394F-9BD7-0F02795D49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825E3A3A-7839-244E-B1C0-5017E32689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62CA666-4D4F-7F4B-AF77-159D22E7A90D}" type="slidenum">
              <a:rPr lang="en-US" altLang="en-US" sz="1200">
                <a:latin typeface="Calibri" panose="020F0502020204030204" pitchFamily="34" charset="0"/>
              </a:rPr>
              <a:pPr eaLnBrk="1" hangingPunct="1"/>
              <a:t>58</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39D3B445-FEF0-4E47-9EBF-E65615EF88F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40CFC516-9A80-C744-B46A-6ED75D5F2A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21C4F5B1-59A7-2D42-902B-BC0A31924B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459485-7C88-074D-98A8-001726B04F49}" type="slidenum">
              <a:rPr lang="en-US" altLang="en-US" sz="1200">
                <a:latin typeface="Calibri" panose="020F0502020204030204" pitchFamily="34" charset="0"/>
              </a:rPr>
              <a:pPr eaLnBrk="1" hangingPunct="1"/>
              <a:t>59</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2947BFA7-3418-9745-A202-552D21EDC02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0D3BCF2B-231E-1C46-B421-85C99A6BA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8067" name="Slide Number Placeholder 3">
            <a:extLst>
              <a:ext uri="{FF2B5EF4-FFF2-40B4-BE49-F238E27FC236}">
                <a16:creationId xmlns:a16="http://schemas.microsoft.com/office/drawing/2014/main" id="{8BA06884-3458-9D4A-9A56-DDF28E286E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0852E4B-1AFE-D74A-95BA-51886879EB11}" type="slidenum">
              <a:rPr lang="en-US" altLang="en-US" sz="1200">
                <a:latin typeface="Calibri" panose="020F0502020204030204" pitchFamily="34" charset="0"/>
              </a:rPr>
              <a:pPr eaLnBrk="1" hangingPunct="1"/>
              <a:t>60</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13F059CA-4C56-E248-BA8A-2724046FC38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08BD80D2-1DDD-9E43-9A81-5F84006CB7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05CF61D7-8215-BF44-833C-B29AFBDA5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5513538-6105-2D41-8B57-953FFC23C5F1}" type="slidenum">
              <a:rPr lang="en-US" altLang="en-US" sz="1200">
                <a:latin typeface="Calibri" panose="020F0502020204030204" pitchFamily="34" charset="0"/>
              </a:rPr>
              <a:pPr eaLnBrk="1" hangingPunct="1"/>
              <a:t>61</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F8B5F557-0F54-EC43-A98A-8A8981C6A88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EE2FC0E9-F118-FD47-84B0-FE260BBC8C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B53C7A9D-6C9E-AF47-BA3F-0D437C8C2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E29E01-F329-C948-913A-2C50F054D6EF}" type="slidenum">
              <a:rPr lang="en-US" altLang="en-US" sz="1200">
                <a:latin typeface="Calibri" panose="020F0502020204030204" pitchFamily="34" charset="0"/>
              </a:rPr>
              <a:pPr eaLnBrk="1" hangingPunct="1"/>
              <a:t>62</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4285A2CD-92D2-4644-96C8-165C55E8310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1970728E-492F-A54A-8DBC-74600FAACC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5F4DC411-B671-F24A-BECF-2258268B5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BD1709-6041-B24E-A7CC-7899523EF958}" type="slidenum">
              <a:rPr lang="en-US" altLang="en-US" sz="1200">
                <a:latin typeface="Calibri" panose="020F0502020204030204" pitchFamily="34" charset="0"/>
              </a:rPr>
              <a:pPr eaLnBrk="1" hangingPunct="1"/>
              <a:t>63</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72E2E03A-AB08-9449-9AB4-C4063B7401D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64A59497-E3D9-DE4A-996D-04EFAB104A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51C238F1-D837-EC4F-9E94-04B03A25B7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8D6F603-BB17-1343-ADCE-66CCA960D33D}" type="slidenum">
              <a:rPr lang="en-US" altLang="en-US" sz="1200">
                <a:latin typeface="Calibri" panose="020F0502020204030204" pitchFamily="34" charset="0"/>
              </a:rPr>
              <a:pPr eaLnBrk="1" hangingPunct="1"/>
              <a:t>64</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CF45D990-16D0-C04B-8ACD-279C0650374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A6C401B5-1469-4D4C-8281-B6699FE7B9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AD53B568-4789-5240-AADD-F7C12342B2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E088EE4-56FB-374D-9E0C-91D50ED83F00}" type="slidenum">
              <a:rPr lang="en-US" altLang="en-US" sz="1200">
                <a:latin typeface="Calibri" panose="020F0502020204030204" pitchFamily="34" charset="0"/>
              </a:rPr>
              <a:pPr eaLnBrk="1" hangingPunct="1"/>
              <a:t>49</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968F909D-81C8-DB41-9464-0471C61B7F2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9CE73882-4C7E-604E-8ADE-927D7F3AF8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F99B27B6-78E8-0543-9413-9AB2C2846F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BEB0BBE-133B-BF4E-A836-4F6D98392BEE}" type="slidenum">
              <a:rPr lang="en-US" altLang="en-US" sz="1200">
                <a:latin typeface="Calibri" panose="020F0502020204030204" pitchFamily="34" charset="0"/>
              </a:rPr>
              <a:pPr eaLnBrk="1" hangingPunct="1"/>
              <a:t>50</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B12D4DC2-B041-F94E-A6FC-15C84A9F564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0C6E0991-0EDF-D040-9A62-D3C6E7EDF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8C7DB35B-EEDE-2D44-AD7A-0AE13C6A09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FF13018-13EA-2140-8CDD-AC3D337CE4E8}" type="slidenum">
              <a:rPr lang="en-US" altLang="en-US" sz="1200">
                <a:latin typeface="Calibri" panose="020F0502020204030204" pitchFamily="34" charset="0"/>
              </a:rPr>
              <a:pPr eaLnBrk="1" hangingPunct="1"/>
              <a:t>51</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733B55BA-5716-8E42-9960-2076A747DA1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E2967178-6B83-EA4E-8CAB-75DEAAAB26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45796CFD-EA99-784C-BA7C-61EB9F9646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5DC6D06-0D77-3C4A-8248-967457588E90}" type="slidenum">
              <a:rPr lang="en-US" altLang="en-US" sz="1200">
                <a:latin typeface="Calibri" panose="020F0502020204030204" pitchFamily="34" charset="0"/>
              </a:rPr>
              <a:pPr eaLnBrk="1" hangingPunct="1"/>
              <a:t>52</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DD09651E-E7F3-7443-BDA3-ECF1F67D6F1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AE1A6306-BC20-6F48-879F-6BF0DAD19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5BA3CEB7-8F18-D342-A142-757C6B7222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C40C699-FD15-7342-AE2E-1D1DCE88D18D}" type="slidenum">
              <a:rPr lang="en-US" altLang="en-US" sz="1200">
                <a:latin typeface="Calibri" panose="020F0502020204030204" pitchFamily="34" charset="0"/>
              </a:rPr>
              <a:pPr eaLnBrk="1" hangingPunct="1"/>
              <a:t>53</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39BDD7D-5B65-D34B-86D0-F4741518ED1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28CE2090-57BF-7A44-ACC8-DF70D0402D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5779" name="Slide Number Placeholder 3">
            <a:extLst>
              <a:ext uri="{FF2B5EF4-FFF2-40B4-BE49-F238E27FC236}">
                <a16:creationId xmlns:a16="http://schemas.microsoft.com/office/drawing/2014/main" id="{17A379A5-979B-E34E-8194-EEC250945A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FD4F2C2-F52C-0D4A-B636-F42027EB6C65}" type="slidenum">
              <a:rPr lang="en-US" altLang="en-US" sz="1200">
                <a:latin typeface="Calibri" panose="020F0502020204030204" pitchFamily="34" charset="0"/>
              </a:rPr>
              <a:pPr eaLnBrk="1" hangingPunct="1"/>
              <a:t>54</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947DE670-B8E0-D342-845A-147F7F82141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9B1C10C5-0329-2743-9E75-9F1F91C0B4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7827" name="Slide Number Placeholder 3">
            <a:extLst>
              <a:ext uri="{FF2B5EF4-FFF2-40B4-BE49-F238E27FC236}">
                <a16:creationId xmlns:a16="http://schemas.microsoft.com/office/drawing/2014/main" id="{06B07CF5-482F-0447-A0E9-62D824F237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42A76C1-87A0-A041-9F6F-C8A81D8823CE}" type="slidenum">
              <a:rPr lang="en-US" altLang="en-US" sz="1200">
                <a:latin typeface="Calibri" panose="020F0502020204030204" pitchFamily="34" charset="0"/>
              </a:rPr>
              <a:pPr eaLnBrk="1" hangingPunct="1"/>
              <a:t>55</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D10DA80A-71BA-FC4D-BE9F-E11AD303AC8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0112EE5F-643C-8845-8DD0-CE9E8C4EC6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363678E0-2590-DD40-9CD3-BB0ACFD286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BBA0A29-C9A8-A340-B910-F806DAF819D1}" type="slidenum">
              <a:rPr lang="en-US" altLang="en-US" sz="1200">
                <a:latin typeface="Calibri" panose="020F0502020204030204" pitchFamily="34" charset="0"/>
              </a:rPr>
              <a:pPr eaLnBrk="1" hangingPunct="1"/>
              <a:t>56</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FB224A5-FE57-154A-9D4F-76FEDB06D681}"/>
              </a:ext>
            </a:extLst>
          </p:cNvPr>
          <p:cNvSpPr>
            <a:spLocks noGrp="1"/>
          </p:cNvSpPr>
          <p:nvPr>
            <p:ph type="dt" sz="half" idx="10"/>
          </p:nvPr>
        </p:nvSpPr>
        <p:spPr/>
        <p:txBody>
          <a:bodyPr/>
          <a:lstStyle>
            <a:lvl1pPr>
              <a:defRPr/>
            </a:lvl1pPr>
          </a:lstStyle>
          <a:p>
            <a:fld id="{D603A5D2-8182-4041-9368-390024A9E1F3}" type="datetime1">
              <a:rPr lang="en-US" altLang="en-US"/>
              <a:pPr/>
              <a:t>3/4/21</a:t>
            </a:fld>
            <a:endParaRPr lang="en-US" altLang="en-US"/>
          </a:p>
        </p:txBody>
      </p:sp>
      <p:sp>
        <p:nvSpPr>
          <p:cNvPr id="5" name="Footer Placeholder 4">
            <a:extLst>
              <a:ext uri="{FF2B5EF4-FFF2-40B4-BE49-F238E27FC236}">
                <a16:creationId xmlns:a16="http://schemas.microsoft.com/office/drawing/2014/main" id="{39282F36-D20A-9D49-BC3F-7868E4314A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5230DB-7BC4-B545-9CEB-8175EDE802F4}"/>
              </a:ext>
            </a:extLst>
          </p:cNvPr>
          <p:cNvSpPr>
            <a:spLocks noGrp="1"/>
          </p:cNvSpPr>
          <p:nvPr>
            <p:ph type="sldNum" sz="quarter" idx="12"/>
          </p:nvPr>
        </p:nvSpPr>
        <p:spPr/>
        <p:txBody>
          <a:bodyPr/>
          <a:lstStyle>
            <a:lvl1pPr>
              <a:defRPr/>
            </a:lvl1pPr>
          </a:lstStyle>
          <a:p>
            <a:fld id="{EAD5F4CF-87A3-A54E-AB31-3C7481748C63}" type="slidenum">
              <a:rPr lang="en-US" altLang="en-US"/>
              <a:pPr/>
              <a:t>‹#›</a:t>
            </a:fld>
            <a:endParaRPr lang="en-US" altLang="en-US"/>
          </a:p>
        </p:txBody>
      </p:sp>
    </p:spTree>
    <p:extLst>
      <p:ext uri="{BB962C8B-B14F-4D97-AF65-F5344CB8AC3E}">
        <p14:creationId xmlns:p14="http://schemas.microsoft.com/office/powerpoint/2010/main" val="814157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B2E6D8-8F47-DD4C-9924-C9B14DEFA295}"/>
              </a:ext>
            </a:extLst>
          </p:cNvPr>
          <p:cNvSpPr>
            <a:spLocks noGrp="1"/>
          </p:cNvSpPr>
          <p:nvPr>
            <p:ph type="dt" sz="half" idx="10"/>
          </p:nvPr>
        </p:nvSpPr>
        <p:spPr/>
        <p:txBody>
          <a:bodyPr/>
          <a:lstStyle>
            <a:lvl1pPr>
              <a:defRPr/>
            </a:lvl1pPr>
          </a:lstStyle>
          <a:p>
            <a:fld id="{4EB1FE4F-EE16-2B4E-9042-C55545EEC225}" type="datetime1">
              <a:rPr lang="en-US" altLang="en-US"/>
              <a:pPr/>
              <a:t>3/4/21</a:t>
            </a:fld>
            <a:endParaRPr lang="en-US" altLang="en-US"/>
          </a:p>
        </p:txBody>
      </p:sp>
      <p:sp>
        <p:nvSpPr>
          <p:cNvPr id="5" name="Footer Placeholder 4">
            <a:extLst>
              <a:ext uri="{FF2B5EF4-FFF2-40B4-BE49-F238E27FC236}">
                <a16:creationId xmlns:a16="http://schemas.microsoft.com/office/drawing/2014/main" id="{99F8D4AC-2A8B-7D4A-AB21-C18DC30F68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7A55E6-6B21-B142-8933-18F556677589}"/>
              </a:ext>
            </a:extLst>
          </p:cNvPr>
          <p:cNvSpPr>
            <a:spLocks noGrp="1"/>
          </p:cNvSpPr>
          <p:nvPr>
            <p:ph type="sldNum" sz="quarter" idx="12"/>
          </p:nvPr>
        </p:nvSpPr>
        <p:spPr/>
        <p:txBody>
          <a:bodyPr/>
          <a:lstStyle>
            <a:lvl1pPr>
              <a:defRPr/>
            </a:lvl1pPr>
          </a:lstStyle>
          <a:p>
            <a:fld id="{F6ED8419-6F15-E841-9C56-DA8CEB11542F}" type="slidenum">
              <a:rPr lang="en-US" altLang="en-US"/>
              <a:pPr/>
              <a:t>‹#›</a:t>
            </a:fld>
            <a:endParaRPr lang="en-US" altLang="en-US"/>
          </a:p>
        </p:txBody>
      </p:sp>
    </p:spTree>
    <p:extLst>
      <p:ext uri="{BB962C8B-B14F-4D97-AF65-F5344CB8AC3E}">
        <p14:creationId xmlns:p14="http://schemas.microsoft.com/office/powerpoint/2010/main" val="178667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143276-2FD0-AD4B-BC25-32822ED1B86E}"/>
              </a:ext>
            </a:extLst>
          </p:cNvPr>
          <p:cNvSpPr>
            <a:spLocks noGrp="1"/>
          </p:cNvSpPr>
          <p:nvPr>
            <p:ph type="dt" sz="half" idx="10"/>
          </p:nvPr>
        </p:nvSpPr>
        <p:spPr/>
        <p:txBody>
          <a:bodyPr/>
          <a:lstStyle>
            <a:lvl1pPr>
              <a:defRPr/>
            </a:lvl1pPr>
          </a:lstStyle>
          <a:p>
            <a:fld id="{17500E18-8324-5543-9894-32DD0E62FAAB}" type="datetime1">
              <a:rPr lang="en-US" altLang="en-US"/>
              <a:pPr/>
              <a:t>3/4/21</a:t>
            </a:fld>
            <a:endParaRPr lang="en-US" altLang="en-US"/>
          </a:p>
        </p:txBody>
      </p:sp>
      <p:sp>
        <p:nvSpPr>
          <p:cNvPr id="5" name="Footer Placeholder 4">
            <a:extLst>
              <a:ext uri="{FF2B5EF4-FFF2-40B4-BE49-F238E27FC236}">
                <a16:creationId xmlns:a16="http://schemas.microsoft.com/office/drawing/2014/main" id="{685DBFDE-8A0D-3842-87CE-1070DF16CC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938E2D-1937-BA4F-B758-B27391EC2AFB}"/>
              </a:ext>
            </a:extLst>
          </p:cNvPr>
          <p:cNvSpPr>
            <a:spLocks noGrp="1"/>
          </p:cNvSpPr>
          <p:nvPr>
            <p:ph type="sldNum" sz="quarter" idx="12"/>
          </p:nvPr>
        </p:nvSpPr>
        <p:spPr/>
        <p:txBody>
          <a:bodyPr/>
          <a:lstStyle>
            <a:lvl1pPr>
              <a:defRPr/>
            </a:lvl1pPr>
          </a:lstStyle>
          <a:p>
            <a:fld id="{A90F26A4-0C40-E940-ABA5-65633F70058C}" type="slidenum">
              <a:rPr lang="en-US" altLang="en-US"/>
              <a:pPr/>
              <a:t>‹#›</a:t>
            </a:fld>
            <a:endParaRPr lang="en-US" altLang="en-US"/>
          </a:p>
        </p:txBody>
      </p:sp>
    </p:spTree>
    <p:extLst>
      <p:ext uri="{BB962C8B-B14F-4D97-AF65-F5344CB8AC3E}">
        <p14:creationId xmlns:p14="http://schemas.microsoft.com/office/powerpoint/2010/main" val="374429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E8D122-914A-F14A-B58F-8029A6F6F4FB}"/>
              </a:ext>
            </a:extLst>
          </p:cNvPr>
          <p:cNvSpPr>
            <a:spLocks noGrp="1"/>
          </p:cNvSpPr>
          <p:nvPr>
            <p:ph type="dt" sz="half" idx="10"/>
          </p:nvPr>
        </p:nvSpPr>
        <p:spPr/>
        <p:txBody>
          <a:bodyPr/>
          <a:lstStyle>
            <a:lvl1pPr>
              <a:defRPr/>
            </a:lvl1pPr>
          </a:lstStyle>
          <a:p>
            <a:fld id="{51588733-6603-0F46-999B-2D2750C98E08}" type="datetime1">
              <a:rPr lang="en-US" altLang="en-US"/>
              <a:pPr/>
              <a:t>3/4/21</a:t>
            </a:fld>
            <a:endParaRPr lang="en-US" altLang="en-US"/>
          </a:p>
        </p:txBody>
      </p:sp>
      <p:sp>
        <p:nvSpPr>
          <p:cNvPr id="5" name="Footer Placeholder 4">
            <a:extLst>
              <a:ext uri="{FF2B5EF4-FFF2-40B4-BE49-F238E27FC236}">
                <a16:creationId xmlns:a16="http://schemas.microsoft.com/office/drawing/2014/main" id="{5FCD9692-0604-AD44-BA27-6BBCE4A160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C3121C-DBD2-764E-A37A-20CDD03DD491}"/>
              </a:ext>
            </a:extLst>
          </p:cNvPr>
          <p:cNvSpPr>
            <a:spLocks noGrp="1"/>
          </p:cNvSpPr>
          <p:nvPr>
            <p:ph type="sldNum" sz="quarter" idx="12"/>
          </p:nvPr>
        </p:nvSpPr>
        <p:spPr/>
        <p:txBody>
          <a:bodyPr/>
          <a:lstStyle>
            <a:lvl1pPr>
              <a:defRPr/>
            </a:lvl1pPr>
          </a:lstStyle>
          <a:p>
            <a:fld id="{C0302814-9DDF-3843-8F60-AC9592AEFC6D}" type="slidenum">
              <a:rPr lang="en-US" altLang="en-US"/>
              <a:pPr/>
              <a:t>‹#›</a:t>
            </a:fld>
            <a:endParaRPr lang="en-US" altLang="en-US"/>
          </a:p>
        </p:txBody>
      </p:sp>
    </p:spTree>
    <p:extLst>
      <p:ext uri="{BB962C8B-B14F-4D97-AF65-F5344CB8AC3E}">
        <p14:creationId xmlns:p14="http://schemas.microsoft.com/office/powerpoint/2010/main" val="291624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175A621-CC2F-A241-B229-2E04063A4ECB}"/>
              </a:ext>
            </a:extLst>
          </p:cNvPr>
          <p:cNvSpPr>
            <a:spLocks noGrp="1"/>
          </p:cNvSpPr>
          <p:nvPr>
            <p:ph type="dt" sz="half" idx="10"/>
          </p:nvPr>
        </p:nvSpPr>
        <p:spPr/>
        <p:txBody>
          <a:bodyPr/>
          <a:lstStyle>
            <a:lvl1pPr>
              <a:defRPr/>
            </a:lvl1pPr>
          </a:lstStyle>
          <a:p>
            <a:fld id="{5249B6C1-B225-9249-BD6D-835671640118}" type="datetime1">
              <a:rPr lang="en-US" altLang="en-US"/>
              <a:pPr/>
              <a:t>3/4/21</a:t>
            </a:fld>
            <a:endParaRPr lang="en-US" altLang="en-US"/>
          </a:p>
        </p:txBody>
      </p:sp>
      <p:sp>
        <p:nvSpPr>
          <p:cNvPr id="5" name="Footer Placeholder 4">
            <a:extLst>
              <a:ext uri="{FF2B5EF4-FFF2-40B4-BE49-F238E27FC236}">
                <a16:creationId xmlns:a16="http://schemas.microsoft.com/office/drawing/2014/main" id="{D3DF27D8-CF40-6F40-A5AB-93AB7DB26B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53C637-F073-9949-9D13-261B2F3C11C3}"/>
              </a:ext>
            </a:extLst>
          </p:cNvPr>
          <p:cNvSpPr>
            <a:spLocks noGrp="1"/>
          </p:cNvSpPr>
          <p:nvPr>
            <p:ph type="sldNum" sz="quarter" idx="12"/>
          </p:nvPr>
        </p:nvSpPr>
        <p:spPr/>
        <p:txBody>
          <a:bodyPr/>
          <a:lstStyle>
            <a:lvl1pPr>
              <a:defRPr/>
            </a:lvl1pPr>
          </a:lstStyle>
          <a:p>
            <a:fld id="{E57C2BFF-360F-BB48-A5FD-A96C52856A71}" type="slidenum">
              <a:rPr lang="en-US" altLang="en-US"/>
              <a:pPr/>
              <a:t>‹#›</a:t>
            </a:fld>
            <a:endParaRPr lang="en-US" altLang="en-US"/>
          </a:p>
        </p:txBody>
      </p:sp>
    </p:spTree>
    <p:extLst>
      <p:ext uri="{BB962C8B-B14F-4D97-AF65-F5344CB8AC3E}">
        <p14:creationId xmlns:p14="http://schemas.microsoft.com/office/powerpoint/2010/main" val="21876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B379CF4-5AD3-1740-95FA-B3747953C9C4}"/>
              </a:ext>
            </a:extLst>
          </p:cNvPr>
          <p:cNvSpPr>
            <a:spLocks noGrp="1"/>
          </p:cNvSpPr>
          <p:nvPr>
            <p:ph type="dt" sz="half" idx="10"/>
          </p:nvPr>
        </p:nvSpPr>
        <p:spPr/>
        <p:txBody>
          <a:bodyPr/>
          <a:lstStyle>
            <a:lvl1pPr>
              <a:defRPr/>
            </a:lvl1pPr>
          </a:lstStyle>
          <a:p>
            <a:fld id="{B863B0F7-FFB5-D749-A956-5DBDB9F66E97}" type="datetime1">
              <a:rPr lang="en-US" altLang="en-US"/>
              <a:pPr/>
              <a:t>3/4/21</a:t>
            </a:fld>
            <a:endParaRPr lang="en-US" altLang="en-US"/>
          </a:p>
        </p:txBody>
      </p:sp>
      <p:sp>
        <p:nvSpPr>
          <p:cNvPr id="6" name="Footer Placeholder 4">
            <a:extLst>
              <a:ext uri="{FF2B5EF4-FFF2-40B4-BE49-F238E27FC236}">
                <a16:creationId xmlns:a16="http://schemas.microsoft.com/office/drawing/2014/main" id="{2C23DBF3-D4E2-5948-8F73-50158A935B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CB5CBA-8FE9-F147-B4EB-6FD94C40CB22}"/>
              </a:ext>
            </a:extLst>
          </p:cNvPr>
          <p:cNvSpPr>
            <a:spLocks noGrp="1"/>
          </p:cNvSpPr>
          <p:nvPr>
            <p:ph type="sldNum" sz="quarter" idx="12"/>
          </p:nvPr>
        </p:nvSpPr>
        <p:spPr/>
        <p:txBody>
          <a:bodyPr/>
          <a:lstStyle>
            <a:lvl1pPr>
              <a:defRPr/>
            </a:lvl1pPr>
          </a:lstStyle>
          <a:p>
            <a:fld id="{77F0674B-E3DD-5E45-869D-48F1BF16F537}" type="slidenum">
              <a:rPr lang="en-US" altLang="en-US"/>
              <a:pPr/>
              <a:t>‹#›</a:t>
            </a:fld>
            <a:endParaRPr lang="en-US" altLang="en-US"/>
          </a:p>
        </p:txBody>
      </p:sp>
    </p:spTree>
    <p:extLst>
      <p:ext uri="{BB962C8B-B14F-4D97-AF65-F5344CB8AC3E}">
        <p14:creationId xmlns:p14="http://schemas.microsoft.com/office/powerpoint/2010/main" val="45757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E06EC132-799A-1440-B5C5-A99EDD6B282A}"/>
              </a:ext>
            </a:extLst>
          </p:cNvPr>
          <p:cNvSpPr>
            <a:spLocks noGrp="1"/>
          </p:cNvSpPr>
          <p:nvPr>
            <p:ph type="dt" sz="half" idx="10"/>
          </p:nvPr>
        </p:nvSpPr>
        <p:spPr/>
        <p:txBody>
          <a:bodyPr/>
          <a:lstStyle>
            <a:lvl1pPr>
              <a:defRPr/>
            </a:lvl1pPr>
          </a:lstStyle>
          <a:p>
            <a:fld id="{EB5F21F1-2228-104C-8BAB-D4C69F3AABC5}" type="datetime1">
              <a:rPr lang="en-US" altLang="en-US"/>
              <a:pPr/>
              <a:t>3/4/21</a:t>
            </a:fld>
            <a:endParaRPr lang="en-US" altLang="en-US"/>
          </a:p>
        </p:txBody>
      </p:sp>
      <p:sp>
        <p:nvSpPr>
          <p:cNvPr id="8" name="Footer Placeholder 4">
            <a:extLst>
              <a:ext uri="{FF2B5EF4-FFF2-40B4-BE49-F238E27FC236}">
                <a16:creationId xmlns:a16="http://schemas.microsoft.com/office/drawing/2014/main" id="{4E464989-BDB6-9B4E-92C1-3932AA991C4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ABC458-57CC-414D-BB85-CDAB862A1CE7}"/>
              </a:ext>
            </a:extLst>
          </p:cNvPr>
          <p:cNvSpPr>
            <a:spLocks noGrp="1"/>
          </p:cNvSpPr>
          <p:nvPr>
            <p:ph type="sldNum" sz="quarter" idx="12"/>
          </p:nvPr>
        </p:nvSpPr>
        <p:spPr/>
        <p:txBody>
          <a:bodyPr/>
          <a:lstStyle>
            <a:lvl1pPr>
              <a:defRPr/>
            </a:lvl1pPr>
          </a:lstStyle>
          <a:p>
            <a:fld id="{D06DA5A4-D44A-174C-ABE5-5EB27ABFF7F9}" type="slidenum">
              <a:rPr lang="en-US" altLang="en-US"/>
              <a:pPr/>
              <a:t>‹#›</a:t>
            </a:fld>
            <a:endParaRPr lang="en-US" altLang="en-US"/>
          </a:p>
        </p:txBody>
      </p:sp>
    </p:spTree>
    <p:extLst>
      <p:ext uri="{BB962C8B-B14F-4D97-AF65-F5344CB8AC3E}">
        <p14:creationId xmlns:p14="http://schemas.microsoft.com/office/powerpoint/2010/main" val="3955546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4AA036FE-0B96-2D4E-BA1F-4A5C6D2A3F05}"/>
              </a:ext>
            </a:extLst>
          </p:cNvPr>
          <p:cNvSpPr>
            <a:spLocks noGrp="1"/>
          </p:cNvSpPr>
          <p:nvPr>
            <p:ph type="dt" sz="half" idx="10"/>
          </p:nvPr>
        </p:nvSpPr>
        <p:spPr/>
        <p:txBody>
          <a:bodyPr/>
          <a:lstStyle>
            <a:lvl1pPr>
              <a:defRPr/>
            </a:lvl1pPr>
          </a:lstStyle>
          <a:p>
            <a:fld id="{691ED416-3FF7-B548-A8EC-D74E12A0ECF9}" type="datetime1">
              <a:rPr lang="en-US" altLang="en-US"/>
              <a:pPr/>
              <a:t>3/4/21</a:t>
            </a:fld>
            <a:endParaRPr lang="en-US" altLang="en-US"/>
          </a:p>
        </p:txBody>
      </p:sp>
      <p:sp>
        <p:nvSpPr>
          <p:cNvPr id="4" name="Footer Placeholder 4">
            <a:extLst>
              <a:ext uri="{FF2B5EF4-FFF2-40B4-BE49-F238E27FC236}">
                <a16:creationId xmlns:a16="http://schemas.microsoft.com/office/drawing/2014/main" id="{21536C11-3F8B-4A4C-9F51-5851142669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E5606E2-912E-644D-A007-F672D5880E70}"/>
              </a:ext>
            </a:extLst>
          </p:cNvPr>
          <p:cNvSpPr>
            <a:spLocks noGrp="1"/>
          </p:cNvSpPr>
          <p:nvPr>
            <p:ph type="sldNum" sz="quarter" idx="12"/>
          </p:nvPr>
        </p:nvSpPr>
        <p:spPr/>
        <p:txBody>
          <a:bodyPr/>
          <a:lstStyle>
            <a:lvl1pPr>
              <a:defRPr/>
            </a:lvl1pPr>
          </a:lstStyle>
          <a:p>
            <a:fld id="{731B3324-88FB-9E49-AC63-DF890A413798}" type="slidenum">
              <a:rPr lang="en-US" altLang="en-US"/>
              <a:pPr/>
              <a:t>‹#›</a:t>
            </a:fld>
            <a:endParaRPr lang="en-US" altLang="en-US"/>
          </a:p>
        </p:txBody>
      </p:sp>
    </p:spTree>
    <p:extLst>
      <p:ext uri="{BB962C8B-B14F-4D97-AF65-F5344CB8AC3E}">
        <p14:creationId xmlns:p14="http://schemas.microsoft.com/office/powerpoint/2010/main" val="428148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F06E1D-FDDE-DB40-9BDF-2774C51FDA9A}"/>
              </a:ext>
            </a:extLst>
          </p:cNvPr>
          <p:cNvSpPr>
            <a:spLocks noGrp="1"/>
          </p:cNvSpPr>
          <p:nvPr>
            <p:ph type="dt" sz="half" idx="10"/>
          </p:nvPr>
        </p:nvSpPr>
        <p:spPr/>
        <p:txBody>
          <a:bodyPr/>
          <a:lstStyle>
            <a:lvl1pPr>
              <a:defRPr/>
            </a:lvl1pPr>
          </a:lstStyle>
          <a:p>
            <a:fld id="{743CDF6C-1479-9A47-87A2-6EE2EDC133CD}" type="datetime1">
              <a:rPr lang="en-US" altLang="en-US"/>
              <a:pPr/>
              <a:t>3/4/21</a:t>
            </a:fld>
            <a:endParaRPr lang="en-US" altLang="en-US"/>
          </a:p>
        </p:txBody>
      </p:sp>
      <p:sp>
        <p:nvSpPr>
          <p:cNvPr id="3" name="Footer Placeholder 4">
            <a:extLst>
              <a:ext uri="{FF2B5EF4-FFF2-40B4-BE49-F238E27FC236}">
                <a16:creationId xmlns:a16="http://schemas.microsoft.com/office/drawing/2014/main" id="{A4D881B7-C0A8-3641-83D0-BB1D82115E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32FD34D-0ACE-1043-9FD1-B6D821561192}"/>
              </a:ext>
            </a:extLst>
          </p:cNvPr>
          <p:cNvSpPr>
            <a:spLocks noGrp="1"/>
          </p:cNvSpPr>
          <p:nvPr>
            <p:ph type="sldNum" sz="quarter" idx="12"/>
          </p:nvPr>
        </p:nvSpPr>
        <p:spPr/>
        <p:txBody>
          <a:bodyPr/>
          <a:lstStyle>
            <a:lvl1pPr>
              <a:defRPr/>
            </a:lvl1pPr>
          </a:lstStyle>
          <a:p>
            <a:fld id="{AF54BA30-AC03-BA4E-8ABB-6E60EC6C2243}" type="slidenum">
              <a:rPr lang="en-US" altLang="en-US"/>
              <a:pPr/>
              <a:t>‹#›</a:t>
            </a:fld>
            <a:endParaRPr lang="en-US" altLang="en-US"/>
          </a:p>
        </p:txBody>
      </p:sp>
    </p:spTree>
    <p:extLst>
      <p:ext uri="{BB962C8B-B14F-4D97-AF65-F5344CB8AC3E}">
        <p14:creationId xmlns:p14="http://schemas.microsoft.com/office/powerpoint/2010/main" val="419135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10DC010-70B1-1041-B8ED-01B1D1AD3193}"/>
              </a:ext>
            </a:extLst>
          </p:cNvPr>
          <p:cNvSpPr>
            <a:spLocks noGrp="1"/>
          </p:cNvSpPr>
          <p:nvPr>
            <p:ph type="dt" sz="half" idx="10"/>
          </p:nvPr>
        </p:nvSpPr>
        <p:spPr/>
        <p:txBody>
          <a:bodyPr/>
          <a:lstStyle>
            <a:lvl1pPr>
              <a:defRPr/>
            </a:lvl1pPr>
          </a:lstStyle>
          <a:p>
            <a:fld id="{52950444-A730-704E-B02A-ED6E3DE20F88}" type="datetime1">
              <a:rPr lang="en-US" altLang="en-US"/>
              <a:pPr/>
              <a:t>3/4/21</a:t>
            </a:fld>
            <a:endParaRPr lang="en-US" altLang="en-US"/>
          </a:p>
        </p:txBody>
      </p:sp>
      <p:sp>
        <p:nvSpPr>
          <p:cNvPr id="6" name="Footer Placeholder 4">
            <a:extLst>
              <a:ext uri="{FF2B5EF4-FFF2-40B4-BE49-F238E27FC236}">
                <a16:creationId xmlns:a16="http://schemas.microsoft.com/office/drawing/2014/main" id="{988120A9-6FD9-494D-AF91-67F8D4F300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A004F6-CD31-BB40-8DDE-B42BB71B41FE}"/>
              </a:ext>
            </a:extLst>
          </p:cNvPr>
          <p:cNvSpPr>
            <a:spLocks noGrp="1"/>
          </p:cNvSpPr>
          <p:nvPr>
            <p:ph type="sldNum" sz="quarter" idx="12"/>
          </p:nvPr>
        </p:nvSpPr>
        <p:spPr/>
        <p:txBody>
          <a:bodyPr/>
          <a:lstStyle>
            <a:lvl1pPr>
              <a:defRPr/>
            </a:lvl1pPr>
          </a:lstStyle>
          <a:p>
            <a:fld id="{7EBB2297-2625-D74D-830D-C4F6EEB8BFEE}" type="slidenum">
              <a:rPr lang="en-US" altLang="en-US"/>
              <a:pPr/>
              <a:t>‹#›</a:t>
            </a:fld>
            <a:endParaRPr lang="en-US" altLang="en-US"/>
          </a:p>
        </p:txBody>
      </p:sp>
    </p:spTree>
    <p:extLst>
      <p:ext uri="{BB962C8B-B14F-4D97-AF65-F5344CB8AC3E}">
        <p14:creationId xmlns:p14="http://schemas.microsoft.com/office/powerpoint/2010/main" val="77118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E003A17-357E-0043-AB82-EDD4662DD6A1}"/>
              </a:ext>
            </a:extLst>
          </p:cNvPr>
          <p:cNvSpPr>
            <a:spLocks noGrp="1"/>
          </p:cNvSpPr>
          <p:nvPr>
            <p:ph type="dt" sz="half" idx="10"/>
          </p:nvPr>
        </p:nvSpPr>
        <p:spPr/>
        <p:txBody>
          <a:bodyPr/>
          <a:lstStyle>
            <a:lvl1pPr>
              <a:defRPr/>
            </a:lvl1pPr>
          </a:lstStyle>
          <a:p>
            <a:fld id="{54E4A74A-50C9-A74C-9C36-09E3184F5690}" type="datetime1">
              <a:rPr lang="en-US" altLang="en-US"/>
              <a:pPr/>
              <a:t>3/4/21</a:t>
            </a:fld>
            <a:endParaRPr lang="en-US" altLang="en-US"/>
          </a:p>
        </p:txBody>
      </p:sp>
      <p:sp>
        <p:nvSpPr>
          <p:cNvPr id="6" name="Footer Placeholder 4">
            <a:extLst>
              <a:ext uri="{FF2B5EF4-FFF2-40B4-BE49-F238E27FC236}">
                <a16:creationId xmlns:a16="http://schemas.microsoft.com/office/drawing/2014/main" id="{03E310C2-BC4C-0C41-88AF-F26303B181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7B1955-9888-1244-9FF6-9975FE5ACDF0}"/>
              </a:ext>
            </a:extLst>
          </p:cNvPr>
          <p:cNvSpPr>
            <a:spLocks noGrp="1"/>
          </p:cNvSpPr>
          <p:nvPr>
            <p:ph type="sldNum" sz="quarter" idx="12"/>
          </p:nvPr>
        </p:nvSpPr>
        <p:spPr/>
        <p:txBody>
          <a:bodyPr/>
          <a:lstStyle>
            <a:lvl1pPr>
              <a:defRPr/>
            </a:lvl1pPr>
          </a:lstStyle>
          <a:p>
            <a:fld id="{F40033B5-4610-7745-BC1E-29394AEFD66D}" type="slidenum">
              <a:rPr lang="en-US" altLang="en-US"/>
              <a:pPr/>
              <a:t>‹#›</a:t>
            </a:fld>
            <a:endParaRPr lang="en-US" altLang="en-US"/>
          </a:p>
        </p:txBody>
      </p:sp>
    </p:spTree>
    <p:extLst>
      <p:ext uri="{BB962C8B-B14F-4D97-AF65-F5344CB8AC3E}">
        <p14:creationId xmlns:p14="http://schemas.microsoft.com/office/powerpoint/2010/main" val="248633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C92219-F721-7F4A-810E-7DB6D2D20B4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560D7F15-8EC3-E44D-B161-06041CEB1C9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2489A49-F9FF-D644-B87A-58F319513E39}"/>
              </a:ext>
            </a:extLst>
          </p:cNvPr>
          <p:cNvSpPr>
            <a:spLocks noGrp="1"/>
          </p:cNvSpPr>
          <p:nvPr>
            <p:ph type="dt" sz="half" idx="2"/>
          </p:nvPr>
        </p:nvSpPr>
        <p:spPr>
          <a:xfrm>
            <a:off x="474663" y="6356350"/>
            <a:ext cx="2122487"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C73760D3-36EE-924B-A7B4-8A061329E07C}" type="datetime1">
              <a:rPr lang="en-US" altLang="en-US"/>
              <a:pPr/>
              <a:t>3/4/21</a:t>
            </a:fld>
            <a:endParaRPr lang="en-US" altLang="en-US"/>
          </a:p>
        </p:txBody>
      </p:sp>
      <p:sp>
        <p:nvSpPr>
          <p:cNvPr id="5" name="Footer Placeholder 4">
            <a:extLst>
              <a:ext uri="{FF2B5EF4-FFF2-40B4-BE49-F238E27FC236}">
                <a16:creationId xmlns:a16="http://schemas.microsoft.com/office/drawing/2014/main" id="{2E9C1758-47F7-604A-97E9-4D506CB1531D}"/>
              </a:ext>
            </a:extLst>
          </p:cNvPr>
          <p:cNvSpPr>
            <a:spLocks noGrp="1"/>
          </p:cNvSpPr>
          <p:nvPr>
            <p:ph type="ftr" sz="quarter" idx="3"/>
          </p:nvPr>
        </p:nvSpPr>
        <p:spPr>
          <a:xfrm>
            <a:off x="3136900" y="6356350"/>
            <a:ext cx="2881313"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3BD4412-65A4-CD47-A63A-C3E4455F7DAF}"/>
              </a:ext>
            </a:extLst>
          </p:cNvPr>
          <p:cNvSpPr>
            <a:spLocks noGrp="1"/>
          </p:cNvSpPr>
          <p:nvPr>
            <p:ph type="sldNum" sz="quarter" idx="4"/>
          </p:nvPr>
        </p:nvSpPr>
        <p:spPr>
          <a:xfrm>
            <a:off x="6570663" y="6356350"/>
            <a:ext cx="212248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5BDE304-93C7-1945-A78C-5F71932E374A}" type="slidenum">
              <a:rPr lang="en-US" altLang="en-US"/>
              <a:pPr/>
              <a:t>‹#›</a:t>
            </a:fld>
            <a:endParaRPr lang="en-US" altLang="en-US"/>
          </a:p>
        </p:txBody>
      </p:sp>
      <p:pic>
        <p:nvPicPr>
          <p:cNvPr id="1031" name="Picture 1" descr="TCOH - Man copy.psd">
            <a:extLst>
              <a:ext uri="{FF2B5EF4-FFF2-40B4-BE49-F238E27FC236}">
                <a16:creationId xmlns:a16="http://schemas.microsoft.com/office/drawing/2014/main" id="{BC7AFBEA-F102-B841-BC11-A5C4D5727BE7}"/>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rcRect l="45505" b="32213"/>
          <a:stretch>
            <a:fillRect/>
          </a:stretch>
        </p:blipFill>
        <p:spPr bwMode="auto">
          <a:xfrm>
            <a:off x="0" y="2487613"/>
            <a:ext cx="3495675" cy="4267200"/>
          </a:xfrm>
          <a:prstGeom prst="rect">
            <a:avLst/>
          </a:prstGeom>
          <a:noFill/>
          <a:ln>
            <a:noFill/>
          </a:ln>
          <a:extLst>
            <a:ext uri="{909E8E84-426E-40DD-AFC4-6F175D3DCCD1}">
              <a14:hiddenFill xmlns:a14="http://schemas.microsoft.com/office/drawing/2010/main">
                <a:solidFill>
                  <a:srgbClr val="FFFFFF">
                    <a:alpha val="17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a:extLst>
              <a:ext uri="{FF2B5EF4-FFF2-40B4-BE49-F238E27FC236}">
                <a16:creationId xmlns:a16="http://schemas.microsoft.com/office/drawing/2014/main" id="{8FD5FD35-F35E-AE44-A0F4-F1A5CDA1FCA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00" y="6388100"/>
            <a:ext cx="92233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7">
            <a:extLst>
              <a:ext uri="{FF2B5EF4-FFF2-40B4-BE49-F238E27FC236}">
                <a16:creationId xmlns:a16="http://schemas.microsoft.com/office/drawing/2014/main" id="{813A4639-5951-E44D-9165-5E2B37A0FD18}"/>
              </a:ext>
            </a:extLst>
          </p:cNvPr>
          <p:cNvSpPr>
            <a:spLocks noChangeArrowheads="1"/>
          </p:cNvSpPr>
          <p:nvPr userDrawn="1"/>
        </p:nvSpPr>
        <p:spPr bwMode="auto">
          <a:xfrm>
            <a:off x="3187700" y="6427788"/>
            <a:ext cx="28527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7" tIns="9144" rIns="18287" bIns="9144">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b="1">
                <a:solidFill>
                  <a:schemeClr val="bg1"/>
                </a:solidFill>
              </a:rPr>
              <a:t>TALISMAN</a:t>
            </a:r>
            <a:endParaRPr lang="en-US" altLang="en-US" sz="200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6E7C8C-A9AD-3043-810A-CADFD302F892}"/>
              </a:ext>
            </a:extLst>
          </p:cNvPr>
          <p:cNvSpPr/>
          <p:nvPr/>
        </p:nvSpPr>
        <p:spPr>
          <a:xfrm>
            <a:off x="7343775" y="0"/>
            <a:ext cx="1800225" cy="930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38" name="Picture 4" descr="HDD1:Users:david:Desktop:Talisman - Blue Logo.png">
            <a:extLst>
              <a:ext uri="{FF2B5EF4-FFF2-40B4-BE49-F238E27FC236}">
                <a16:creationId xmlns:a16="http://schemas.microsoft.com/office/drawing/2014/main" id="{7E1F1C22-B4E5-044E-94A0-0EF016C5A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2495550"/>
            <a:ext cx="5908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a:extLst>
              <a:ext uri="{FF2B5EF4-FFF2-40B4-BE49-F238E27FC236}">
                <a16:creationId xmlns:a16="http://schemas.microsoft.com/office/drawing/2014/main" id="{B9F04C99-9477-CB47-BF1D-828CA5098D57}"/>
              </a:ext>
            </a:extLst>
          </p:cNvPr>
          <p:cNvSpPr txBox="1">
            <a:spLocks noChangeArrowheads="1"/>
          </p:cNvSpPr>
          <p:nvPr/>
        </p:nvSpPr>
        <p:spPr bwMode="auto">
          <a:xfrm>
            <a:off x="1871663" y="911225"/>
            <a:ext cx="581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1600" b="1">
                <a:solidFill>
                  <a:srgbClr val="595959"/>
                </a:solidFill>
                <a:latin typeface="Calibri" panose="020F0502020204030204" pitchFamily="34" charset="0"/>
              </a:rPr>
              <a:t>Some well known USP’s:</a:t>
            </a:r>
          </a:p>
        </p:txBody>
      </p:sp>
      <p:sp>
        <p:nvSpPr>
          <p:cNvPr id="21" name="TextBox 20">
            <a:extLst>
              <a:ext uri="{FF2B5EF4-FFF2-40B4-BE49-F238E27FC236}">
                <a16:creationId xmlns:a16="http://schemas.microsoft.com/office/drawing/2014/main" id="{941DB9EF-FC22-4541-8F93-A0A4DF68DCBB}"/>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3</a:t>
            </a:r>
          </a:p>
        </p:txBody>
      </p:sp>
      <p:sp>
        <p:nvSpPr>
          <p:cNvPr id="23555" name="TextBox 21">
            <a:extLst>
              <a:ext uri="{FF2B5EF4-FFF2-40B4-BE49-F238E27FC236}">
                <a16:creationId xmlns:a16="http://schemas.microsoft.com/office/drawing/2014/main" id="{A6620A60-8537-8F49-8FA1-AEBFC3749BB9}"/>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3. Unique Selling Proposition</a:t>
            </a:r>
          </a:p>
        </p:txBody>
      </p:sp>
      <p:sp>
        <p:nvSpPr>
          <p:cNvPr id="23556" name="TextBox 9">
            <a:extLst>
              <a:ext uri="{FF2B5EF4-FFF2-40B4-BE49-F238E27FC236}">
                <a16:creationId xmlns:a16="http://schemas.microsoft.com/office/drawing/2014/main" id="{3FBCE0D8-1E93-214A-A436-9A09364F5C48}"/>
              </a:ext>
            </a:extLst>
          </p:cNvPr>
          <p:cNvSpPr txBox="1">
            <a:spLocks noChangeArrowheads="1"/>
          </p:cNvSpPr>
          <p:nvPr/>
        </p:nvSpPr>
        <p:spPr bwMode="auto">
          <a:xfrm>
            <a:off x="1871663" y="1549400"/>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“Red hot pizza delivered to your door in 30 minutes or less guaranteed.” Dominoes Pizza</a:t>
            </a:r>
          </a:p>
        </p:txBody>
      </p:sp>
      <p:sp>
        <p:nvSpPr>
          <p:cNvPr id="23557" name="TextBox 6">
            <a:extLst>
              <a:ext uri="{FF2B5EF4-FFF2-40B4-BE49-F238E27FC236}">
                <a16:creationId xmlns:a16="http://schemas.microsoft.com/office/drawing/2014/main" id="{42175AC0-2389-6C4C-84BD-C770F8041E8C}"/>
              </a:ext>
            </a:extLst>
          </p:cNvPr>
          <p:cNvSpPr txBox="1">
            <a:spLocks noChangeArrowheads="1"/>
          </p:cNvSpPr>
          <p:nvPr/>
        </p:nvSpPr>
        <p:spPr bwMode="auto">
          <a:xfrm>
            <a:off x="1871663" y="3616325"/>
            <a:ext cx="5816600" cy="339725"/>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254061"/>
                </a:solidFill>
                <a:latin typeface="Calibri" panose="020F0502020204030204" pitchFamily="34" charset="0"/>
              </a:rPr>
              <a:t>"To our members, we're the fourth emergency service</a:t>
            </a:r>
            <a:r>
              <a:rPr lang="ja-JP" altLang="en-US" sz="1600">
                <a:solidFill>
                  <a:srgbClr val="254061"/>
                </a:solidFill>
                <a:latin typeface="Calibri" panose="020F0502020204030204" pitchFamily="34" charset="0"/>
              </a:rPr>
              <a:t>”</a:t>
            </a:r>
            <a:r>
              <a:rPr lang="en-US" altLang="ja-JP" sz="1600">
                <a:solidFill>
                  <a:srgbClr val="254061"/>
                </a:solidFill>
                <a:latin typeface="Calibri" panose="020F0502020204030204" pitchFamily="34" charset="0"/>
              </a:rPr>
              <a:t> AA</a:t>
            </a:r>
            <a:endParaRPr lang="en-US" altLang="en-US" sz="1600">
              <a:solidFill>
                <a:srgbClr val="254061"/>
              </a:solidFill>
              <a:latin typeface="Calibri" panose="020F0502020204030204" pitchFamily="34" charset="0"/>
            </a:endParaRPr>
          </a:p>
        </p:txBody>
      </p:sp>
      <p:sp>
        <p:nvSpPr>
          <p:cNvPr id="23558" name="Rectangle 7">
            <a:extLst>
              <a:ext uri="{FF2B5EF4-FFF2-40B4-BE49-F238E27FC236}">
                <a16:creationId xmlns:a16="http://schemas.microsoft.com/office/drawing/2014/main" id="{B455955B-08AA-A54F-AA88-FBC16BE4CDDD}"/>
              </a:ext>
            </a:extLst>
          </p:cNvPr>
          <p:cNvSpPr>
            <a:spLocks noChangeArrowheads="1"/>
          </p:cNvSpPr>
          <p:nvPr/>
        </p:nvSpPr>
        <p:spPr bwMode="auto">
          <a:xfrm>
            <a:off x="1871663" y="4211638"/>
            <a:ext cx="5816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1600" b="1">
                <a:solidFill>
                  <a:srgbClr val="595959"/>
                </a:solidFill>
                <a:latin typeface="Calibri" panose="020F0502020204030204" pitchFamily="34" charset="0"/>
              </a:rPr>
              <a:t>A good USP:</a:t>
            </a:r>
          </a:p>
          <a:p>
            <a:pPr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Attracts attention.</a:t>
            </a:r>
          </a:p>
          <a:p>
            <a:pPr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Distinguish you from the competition. </a:t>
            </a:r>
          </a:p>
          <a:p>
            <a:pPr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Motivate your prospects to take action NOW.</a:t>
            </a:r>
          </a:p>
          <a:p>
            <a:pPr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Fulfill an industry gap.</a:t>
            </a:r>
            <a:endParaRPr lang="en-GB" altLang="en-US" sz="1600">
              <a:solidFill>
                <a:srgbClr val="595959"/>
              </a:solidFill>
              <a:latin typeface="Calibri" panose="020F0502020204030204" pitchFamily="34" charset="0"/>
            </a:endParaRPr>
          </a:p>
        </p:txBody>
      </p:sp>
      <p:sp>
        <p:nvSpPr>
          <p:cNvPr id="23559" name="TextBox 8">
            <a:extLst>
              <a:ext uri="{FF2B5EF4-FFF2-40B4-BE49-F238E27FC236}">
                <a16:creationId xmlns:a16="http://schemas.microsoft.com/office/drawing/2014/main" id="{0FA40F5B-9853-B346-8A73-867B843C48A2}"/>
              </a:ext>
            </a:extLst>
          </p:cNvPr>
          <p:cNvSpPr txBox="1">
            <a:spLocks noChangeArrowheads="1"/>
          </p:cNvSpPr>
          <p:nvPr/>
        </p:nvSpPr>
        <p:spPr bwMode="auto">
          <a:xfrm>
            <a:off x="1871663" y="2989263"/>
            <a:ext cx="5816600" cy="33813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“When it absolutely positively has to be there overnight.” FedEx.</a:t>
            </a:r>
          </a:p>
        </p:txBody>
      </p:sp>
      <p:sp>
        <p:nvSpPr>
          <p:cNvPr id="23560" name="TextBox 12">
            <a:extLst>
              <a:ext uri="{FF2B5EF4-FFF2-40B4-BE49-F238E27FC236}">
                <a16:creationId xmlns:a16="http://schemas.microsoft.com/office/drawing/2014/main" id="{03B06A6C-9483-9543-8BA1-B6E61E65C730}"/>
              </a:ext>
            </a:extLst>
          </p:cNvPr>
          <p:cNvSpPr txBox="1">
            <a:spLocks noChangeArrowheads="1"/>
          </p:cNvSpPr>
          <p:nvPr/>
        </p:nvSpPr>
        <p:spPr bwMode="auto">
          <a:xfrm>
            <a:off x="1871663" y="2387600"/>
            <a:ext cx="5816600" cy="338138"/>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254061"/>
                </a:solidFill>
                <a:latin typeface="Calibri" panose="020F0502020204030204" pitchFamily="34" charset="0"/>
              </a:rPr>
              <a:t>"We're Number Two. We Try Harder." Avis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a:extLst>
              <a:ext uri="{FF2B5EF4-FFF2-40B4-BE49-F238E27FC236}">
                <a16:creationId xmlns:a16="http://schemas.microsoft.com/office/drawing/2014/main" id="{D8382ACC-DAD8-D649-9D16-680A844C42AA}"/>
              </a:ext>
            </a:extLst>
          </p:cNvPr>
          <p:cNvSpPr txBox="1">
            <a:spLocks noChangeArrowheads="1"/>
          </p:cNvSpPr>
          <p:nvPr/>
        </p:nvSpPr>
        <p:spPr bwMode="auto">
          <a:xfrm>
            <a:off x="1871663" y="987425"/>
            <a:ext cx="5318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How To Create A USP:</a:t>
            </a:r>
          </a:p>
        </p:txBody>
      </p:sp>
      <p:sp>
        <p:nvSpPr>
          <p:cNvPr id="21" name="TextBox 20">
            <a:extLst>
              <a:ext uri="{FF2B5EF4-FFF2-40B4-BE49-F238E27FC236}">
                <a16:creationId xmlns:a16="http://schemas.microsoft.com/office/drawing/2014/main" id="{B522EAB9-66D0-9848-9A12-FD80A065F7A3}"/>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3</a:t>
            </a:r>
          </a:p>
        </p:txBody>
      </p:sp>
      <p:sp>
        <p:nvSpPr>
          <p:cNvPr id="24579" name="TextBox 21">
            <a:extLst>
              <a:ext uri="{FF2B5EF4-FFF2-40B4-BE49-F238E27FC236}">
                <a16:creationId xmlns:a16="http://schemas.microsoft.com/office/drawing/2014/main" id="{6F50DF30-0373-7942-BB04-1616652AECA8}"/>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3. Unique Selling Proposition</a:t>
            </a:r>
          </a:p>
        </p:txBody>
      </p:sp>
      <p:sp>
        <p:nvSpPr>
          <p:cNvPr id="24580" name="TextBox 11">
            <a:extLst>
              <a:ext uri="{FF2B5EF4-FFF2-40B4-BE49-F238E27FC236}">
                <a16:creationId xmlns:a16="http://schemas.microsoft.com/office/drawing/2014/main" id="{8977B41C-7041-9E48-A974-0767A882F3DF}"/>
              </a:ext>
            </a:extLst>
          </p:cNvPr>
          <p:cNvSpPr txBox="1">
            <a:spLocks noChangeArrowheads="1"/>
          </p:cNvSpPr>
          <p:nvPr/>
        </p:nvSpPr>
        <p:spPr bwMode="auto">
          <a:xfrm>
            <a:off x="1871663" y="1498600"/>
            <a:ext cx="53181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804863" indent="-804863" eaLnBrk="0" hangingPunct="0">
              <a:tabLst>
                <a:tab pos="804863"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804863"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804863"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804863"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804863"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804863"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804863"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804863"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804863"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STEP 1. 	</a:t>
            </a:r>
            <a:r>
              <a:rPr lang="en-GB" altLang="en-US" sz="1600">
                <a:solidFill>
                  <a:srgbClr val="595959"/>
                </a:solidFill>
                <a:latin typeface="Calibri" panose="020F0502020204030204" pitchFamily="34" charset="0"/>
              </a:rPr>
              <a:t>Understand that you’re not selling a product or service, you’re selling a major solution to your niche’s most pressing problem(s).</a:t>
            </a:r>
          </a:p>
          <a:p>
            <a:pPr eaLnBrk="1" hangingPunct="1"/>
            <a:r>
              <a:rPr lang="en-GB" altLang="en-US" sz="1600">
                <a:solidFill>
                  <a:srgbClr val="595959"/>
                </a:solidFill>
                <a:latin typeface="Calibri" panose="020F0502020204030204" pitchFamily="34" charset="0"/>
              </a:rPr>
              <a:t>	List the problems faced by your specific niche(s) and explain HOW you solve them</a:t>
            </a:r>
          </a:p>
          <a:p>
            <a:pPr eaLnBrk="1" hangingPunct="1"/>
            <a:endParaRPr lang="en-GB" altLang="en-US" sz="1600">
              <a:solidFill>
                <a:srgbClr val="595959"/>
              </a:solidFill>
              <a:latin typeface="Calibri" panose="020F0502020204030204" pitchFamily="34" charset="0"/>
            </a:endParaRPr>
          </a:p>
          <a:p>
            <a:pPr eaLnBrk="1" hangingPunct="1"/>
            <a:r>
              <a:rPr lang="en-GB" altLang="en-US" sz="1600" b="1">
                <a:solidFill>
                  <a:srgbClr val="595959"/>
                </a:solidFill>
                <a:latin typeface="Calibri" panose="020F0502020204030204" pitchFamily="34" charset="0"/>
              </a:rPr>
              <a:t>STEP 2. 	</a:t>
            </a:r>
            <a:r>
              <a:rPr lang="en-GB" altLang="en-US" sz="1600">
                <a:solidFill>
                  <a:srgbClr val="595959"/>
                </a:solidFill>
                <a:latin typeface="Calibri" panose="020F0502020204030204" pitchFamily="34" charset="0"/>
              </a:rPr>
              <a:t>In an ideal world what would your chosen niche(s) want from your type of product or service? </a:t>
            </a:r>
          </a:p>
          <a:p>
            <a:pPr eaLnBrk="1" hangingPunct="1"/>
            <a:endParaRPr lang="en-GB" altLang="en-US" sz="1600">
              <a:solidFill>
                <a:srgbClr val="595959"/>
              </a:solidFill>
              <a:latin typeface="Calibri" panose="020F0502020204030204" pitchFamily="34" charset="0"/>
            </a:endParaRPr>
          </a:p>
          <a:p>
            <a:pPr eaLnBrk="1" hangingPunct="1"/>
            <a:r>
              <a:rPr lang="en-GB" altLang="en-US" sz="1600" b="1">
                <a:solidFill>
                  <a:srgbClr val="595959"/>
                </a:solidFill>
                <a:latin typeface="Calibri" panose="020F0502020204030204" pitchFamily="34" charset="0"/>
              </a:rPr>
              <a:t>STEP 3. 	</a:t>
            </a:r>
            <a:r>
              <a:rPr lang="en-GB" altLang="en-US" sz="1600">
                <a:solidFill>
                  <a:srgbClr val="595959"/>
                </a:solidFill>
                <a:latin typeface="Calibri" panose="020F0502020204030204" pitchFamily="34" charset="0"/>
              </a:rPr>
              <a:t>Defining your USP - The two simple elements of USP.</a:t>
            </a:r>
          </a:p>
          <a:p>
            <a:pPr eaLnBrk="1" hangingPunct="1"/>
            <a:endParaRPr lang="en-GB" altLang="en-US" sz="1600">
              <a:solidFill>
                <a:srgbClr val="595959"/>
              </a:solidFill>
              <a:latin typeface="Calibri" panose="020F0502020204030204" pitchFamily="34" charset="0"/>
            </a:endParaRPr>
          </a:p>
          <a:p>
            <a:pPr eaLnBrk="1" hangingPunct="1"/>
            <a:r>
              <a:rPr lang="en-GB" altLang="en-US" sz="1600" b="1">
                <a:solidFill>
                  <a:srgbClr val="595959"/>
                </a:solidFill>
                <a:latin typeface="Calibri" panose="020F0502020204030204" pitchFamily="34" charset="0"/>
              </a:rPr>
              <a:t>STEP 4. 	</a:t>
            </a:r>
            <a:r>
              <a:rPr lang="en-GB" altLang="en-US" sz="1600">
                <a:solidFill>
                  <a:srgbClr val="595959"/>
                </a:solidFill>
                <a:latin typeface="Calibri" panose="020F0502020204030204" pitchFamily="34" charset="0"/>
              </a:rPr>
              <a:t>Refining your USP </a:t>
            </a:r>
          </a:p>
          <a:p>
            <a:pPr eaLnBrk="1" hangingPunct="1"/>
            <a:endParaRPr lang="en-GB" altLang="en-US" sz="1600">
              <a:solidFill>
                <a:srgbClr val="595959"/>
              </a:solidFill>
              <a:latin typeface="Calibri" panose="020F0502020204030204" pitchFamily="34" charset="0"/>
            </a:endParaRPr>
          </a:p>
          <a:p>
            <a:pPr eaLnBrk="1" hangingPunct="1"/>
            <a:r>
              <a:rPr lang="en-GB" altLang="en-US" sz="1600" b="1">
                <a:solidFill>
                  <a:srgbClr val="595959"/>
                </a:solidFill>
                <a:latin typeface="Calibri" panose="020F0502020204030204" pitchFamily="34" charset="0"/>
              </a:rPr>
              <a:t>STEP 5. 	</a:t>
            </a:r>
            <a:r>
              <a:rPr lang="en-GB" altLang="en-US" sz="1600">
                <a:solidFill>
                  <a:srgbClr val="595959"/>
                </a:solidFill>
                <a:latin typeface="Calibri" panose="020F0502020204030204" pitchFamily="34" charset="0"/>
              </a:rPr>
              <a:t>Testing </a:t>
            </a:r>
          </a:p>
          <a:p>
            <a:pPr eaLnBrk="1" hangingPunct="1"/>
            <a:endParaRPr lang="en-GB" altLang="en-US" sz="1600">
              <a:solidFill>
                <a:srgbClr val="595959"/>
              </a:solidFill>
              <a:latin typeface="Calibri" panose="020F0502020204030204" pitchFamily="34" charset="0"/>
            </a:endParaRPr>
          </a:p>
          <a:p>
            <a:pPr eaLnBrk="1" hangingPunct="1"/>
            <a:r>
              <a:rPr lang="en-GB" altLang="en-US" sz="1600" b="1">
                <a:solidFill>
                  <a:srgbClr val="595959"/>
                </a:solidFill>
                <a:latin typeface="Calibri" panose="020F0502020204030204" pitchFamily="34" charset="0"/>
              </a:rPr>
              <a:t>STEP 6. 	</a:t>
            </a:r>
            <a:r>
              <a:rPr lang="en-GB" altLang="en-US" sz="1600">
                <a:solidFill>
                  <a:srgbClr val="595959"/>
                </a:solidFill>
                <a:latin typeface="Calibri" panose="020F0502020204030204" pitchFamily="34" charset="0"/>
              </a:rPr>
              <a:t>Refine (if necessary) </a:t>
            </a:r>
          </a:p>
          <a:p>
            <a:pPr eaLnBrk="1" hangingPunct="1"/>
            <a:endParaRPr lang="en-GB" altLang="en-US" sz="1600">
              <a:solidFill>
                <a:srgbClr val="595959"/>
              </a:solidFill>
              <a:latin typeface="Calibri" panose="020F0502020204030204" pitchFamily="34" charset="0"/>
            </a:endParaRPr>
          </a:p>
          <a:p>
            <a:pPr eaLnBrk="1" hangingPunct="1"/>
            <a:r>
              <a:rPr lang="en-GB" altLang="en-US" sz="1600" b="1">
                <a:solidFill>
                  <a:srgbClr val="595959"/>
                </a:solidFill>
                <a:latin typeface="Calibri" panose="020F0502020204030204" pitchFamily="34" charset="0"/>
              </a:rPr>
              <a:t>STEP 7. 	</a:t>
            </a:r>
            <a:r>
              <a:rPr lang="en-GB" altLang="en-US" sz="1600">
                <a:solidFill>
                  <a:srgbClr val="595959"/>
                </a:solidFill>
                <a:latin typeface="Calibri" panose="020F0502020204030204" pitchFamily="34" charset="0"/>
              </a:rPr>
              <a:t>Using your USP </a:t>
            </a:r>
          </a:p>
          <a:p>
            <a:pPr eaLnBrk="1" hangingPunct="1"/>
            <a:endParaRPr lang="en-GB" altLang="en-US" sz="1600">
              <a:solidFill>
                <a:srgbClr val="595959"/>
              </a:solidFill>
              <a:latin typeface="Calibri" panose="020F0502020204030204" pitchFamily="34" charset="0"/>
            </a:endParaRPr>
          </a:p>
          <a:p>
            <a:pPr eaLnBrk="1" hangingPunct="1"/>
            <a:r>
              <a:rPr lang="en-GB" altLang="en-US" sz="1600">
                <a:solidFill>
                  <a:srgbClr val="595959"/>
                </a:solidFill>
                <a:latin typeface="Calibri" panose="020F0502020204030204" pitchFamily="34" charset="0"/>
              </a:rPr>
              <a:t> </a:t>
            </a:r>
          </a:p>
          <a:p>
            <a:pPr eaLnBrk="1" hangingPunct="1"/>
            <a:endParaRPr lang="en-GB" altLang="en-US" sz="1600">
              <a:solidFill>
                <a:srgbClr val="595959"/>
              </a:solidFill>
              <a:latin typeface="Calibri" panose="020F0502020204030204" pitchFamily="34" charset="0"/>
            </a:endParaRPr>
          </a:p>
        </p:txBody>
      </p:sp>
      <p:sp>
        <p:nvSpPr>
          <p:cNvPr id="8" name="TextBox 7">
            <a:extLst>
              <a:ext uri="{FF2B5EF4-FFF2-40B4-BE49-F238E27FC236}">
                <a16:creationId xmlns:a16="http://schemas.microsoft.com/office/drawing/2014/main" id="{6DB1970C-E71A-A646-8BCE-FE47F5172E64}"/>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a:extLst>
              <a:ext uri="{FF2B5EF4-FFF2-40B4-BE49-F238E27FC236}">
                <a16:creationId xmlns:a16="http://schemas.microsoft.com/office/drawing/2014/main" id="{4D78D30F-AB24-494D-8BE0-0A049CA0061A}"/>
              </a:ext>
            </a:extLst>
          </p:cNvPr>
          <p:cNvSpPr txBox="1">
            <a:spLocks noChangeArrowheads="1"/>
          </p:cNvSpPr>
          <p:nvPr/>
        </p:nvSpPr>
        <p:spPr bwMode="auto">
          <a:xfrm>
            <a:off x="1871663" y="1495425"/>
            <a:ext cx="581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a:solidFill>
                  <a:srgbClr val="595959"/>
                </a:solidFill>
                <a:latin typeface="Calibri" panose="020F0502020204030204" pitchFamily="34" charset="0"/>
              </a:rPr>
              <a:t>People don’t in reality buy your product or service and what you do for them (features), they buy the results your product or service brings them (benefits). </a:t>
            </a:r>
          </a:p>
        </p:txBody>
      </p:sp>
      <p:sp>
        <p:nvSpPr>
          <p:cNvPr id="21" name="TextBox 20">
            <a:extLst>
              <a:ext uri="{FF2B5EF4-FFF2-40B4-BE49-F238E27FC236}">
                <a16:creationId xmlns:a16="http://schemas.microsoft.com/office/drawing/2014/main" id="{6D19BE29-0E3B-AA48-AF14-6BA82FF81E6F}"/>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4</a:t>
            </a:r>
          </a:p>
        </p:txBody>
      </p:sp>
      <p:sp>
        <p:nvSpPr>
          <p:cNvPr id="25603" name="TextBox 21">
            <a:extLst>
              <a:ext uri="{FF2B5EF4-FFF2-40B4-BE49-F238E27FC236}">
                <a16:creationId xmlns:a16="http://schemas.microsoft.com/office/drawing/2014/main" id="{82A222BC-F096-1248-BEB9-902C784D83B8}"/>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4. Transferring the Features Of Your Product Or Service Into Sizzling Benefits </a:t>
            </a:r>
          </a:p>
        </p:txBody>
      </p:sp>
      <p:sp>
        <p:nvSpPr>
          <p:cNvPr id="25604" name="TextBox 9">
            <a:extLst>
              <a:ext uri="{FF2B5EF4-FFF2-40B4-BE49-F238E27FC236}">
                <a16:creationId xmlns:a16="http://schemas.microsoft.com/office/drawing/2014/main" id="{FE75B504-2A32-3742-B9C2-81D77EE7E729}"/>
              </a:ext>
            </a:extLst>
          </p:cNvPr>
          <p:cNvSpPr txBox="1">
            <a:spLocks noChangeArrowheads="1"/>
          </p:cNvSpPr>
          <p:nvPr/>
        </p:nvSpPr>
        <p:spPr bwMode="auto">
          <a:xfrm>
            <a:off x="1871663" y="2921000"/>
            <a:ext cx="5816600" cy="338138"/>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600">
                <a:solidFill>
                  <a:srgbClr val="254061"/>
                </a:solidFill>
                <a:latin typeface="Calibri" panose="020F0502020204030204" pitchFamily="34" charset="0"/>
              </a:rPr>
              <a:t>“Sell the sizzle and not the steak”</a:t>
            </a:r>
          </a:p>
        </p:txBody>
      </p:sp>
      <p:sp>
        <p:nvSpPr>
          <p:cNvPr id="25605" name="Rectangle 7">
            <a:extLst>
              <a:ext uri="{FF2B5EF4-FFF2-40B4-BE49-F238E27FC236}">
                <a16:creationId xmlns:a16="http://schemas.microsoft.com/office/drawing/2014/main" id="{F148942C-4756-F441-BE2A-01D3716DEFD2}"/>
              </a:ext>
            </a:extLst>
          </p:cNvPr>
          <p:cNvSpPr>
            <a:spLocks noChangeArrowheads="1"/>
          </p:cNvSpPr>
          <p:nvPr/>
        </p:nvSpPr>
        <p:spPr bwMode="auto">
          <a:xfrm>
            <a:off x="1871663" y="3598863"/>
            <a:ext cx="58166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600">
                <a:solidFill>
                  <a:srgbClr val="595959"/>
                </a:solidFill>
                <a:latin typeface="Calibri" panose="020F0502020204030204" pitchFamily="34" charset="0"/>
              </a:rPr>
              <a:t>A </a:t>
            </a:r>
            <a:r>
              <a:rPr lang="en-GB" altLang="en-US" sz="1600" b="1">
                <a:solidFill>
                  <a:srgbClr val="595959"/>
                </a:solidFill>
                <a:latin typeface="Calibri" panose="020F0502020204030204" pitchFamily="34" charset="0"/>
              </a:rPr>
              <a:t>FEATURE</a:t>
            </a:r>
            <a:r>
              <a:rPr lang="en-GB" altLang="en-US" sz="1600">
                <a:solidFill>
                  <a:srgbClr val="595959"/>
                </a:solidFill>
                <a:latin typeface="Calibri" panose="020F0502020204030204" pitchFamily="34" charset="0"/>
              </a:rPr>
              <a:t> is a physical aspect of the product – A ‘thing’ (logical approach).</a:t>
            </a:r>
          </a:p>
          <a:p>
            <a:pPr eaLnBrk="1" hangingPunct="1">
              <a:spcBef>
                <a:spcPct val="50000"/>
              </a:spcBef>
            </a:pPr>
            <a:r>
              <a:rPr lang="en-GB" altLang="en-US" sz="1600">
                <a:solidFill>
                  <a:srgbClr val="595959"/>
                </a:solidFill>
                <a:latin typeface="Calibri" panose="020F0502020204030204" pitchFamily="34" charset="0"/>
              </a:rPr>
              <a:t>A </a:t>
            </a:r>
            <a:r>
              <a:rPr lang="en-GB" altLang="en-US" sz="1600" b="1">
                <a:solidFill>
                  <a:srgbClr val="595959"/>
                </a:solidFill>
                <a:latin typeface="Calibri" panose="020F0502020204030204" pitchFamily="34" charset="0"/>
              </a:rPr>
              <a:t>BENEFIT</a:t>
            </a:r>
            <a:r>
              <a:rPr lang="en-GB" altLang="en-US" sz="1600">
                <a:solidFill>
                  <a:srgbClr val="595959"/>
                </a:solidFill>
                <a:latin typeface="Calibri" panose="020F0502020204030204" pitchFamily="34" charset="0"/>
              </a:rPr>
              <a:t> is what someone gets from the product – ‘What’s in it for me’ (emotional approach).</a:t>
            </a:r>
          </a:p>
          <a:p>
            <a:pPr eaLnBrk="1" hangingPunct="1">
              <a:spcBef>
                <a:spcPct val="50000"/>
              </a:spcBef>
            </a:pPr>
            <a:r>
              <a:rPr lang="en-GB" altLang="en-US" sz="1600">
                <a:solidFill>
                  <a:srgbClr val="595959"/>
                </a:solidFill>
                <a:latin typeface="Calibri" panose="020F0502020204030204" pitchFamily="34" charset="0"/>
              </a:rPr>
              <a:t>Companies and salespeople often confuse the two and sell FEATURES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564AAE8-4DC0-1044-A62F-0EAE74F6392A}"/>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4</a:t>
            </a:r>
          </a:p>
        </p:txBody>
      </p:sp>
      <p:sp>
        <p:nvSpPr>
          <p:cNvPr id="26626" name="TextBox 21">
            <a:extLst>
              <a:ext uri="{FF2B5EF4-FFF2-40B4-BE49-F238E27FC236}">
                <a16:creationId xmlns:a16="http://schemas.microsoft.com/office/drawing/2014/main" id="{C32C7C5B-C871-E546-B2F7-7BA6FC4591B5}"/>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4. Transferring the Features Of Your Product Or Service Into Sizzling Benefits </a:t>
            </a:r>
          </a:p>
        </p:txBody>
      </p:sp>
      <p:sp>
        <p:nvSpPr>
          <p:cNvPr id="26627" name="Rectangle 7">
            <a:extLst>
              <a:ext uri="{FF2B5EF4-FFF2-40B4-BE49-F238E27FC236}">
                <a16:creationId xmlns:a16="http://schemas.microsoft.com/office/drawing/2014/main" id="{9430FBCA-A510-2A4E-ADBD-F91E492DFA7B}"/>
              </a:ext>
            </a:extLst>
          </p:cNvPr>
          <p:cNvSpPr>
            <a:spLocks noChangeArrowheads="1"/>
          </p:cNvSpPr>
          <p:nvPr/>
        </p:nvSpPr>
        <p:spPr bwMode="auto">
          <a:xfrm>
            <a:off x="1973263" y="1328738"/>
            <a:ext cx="57150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2000" b="1">
                <a:solidFill>
                  <a:srgbClr val="595959"/>
                </a:solidFill>
                <a:latin typeface="Calibri" panose="020F0502020204030204" pitchFamily="34" charset="0"/>
              </a:rPr>
              <a:t>How To Convert Features Into Benefits:</a:t>
            </a:r>
          </a:p>
          <a:p>
            <a:pPr eaLnBrk="1" hangingPunct="1">
              <a:spcBef>
                <a:spcPct val="50000"/>
              </a:spcBef>
            </a:pPr>
            <a:r>
              <a:rPr lang="en-GB" altLang="en-US" sz="1600" b="1">
                <a:solidFill>
                  <a:srgbClr val="595959"/>
                </a:solidFill>
                <a:latin typeface="Calibri" panose="020F0502020204030204" pitchFamily="34" charset="0"/>
              </a:rPr>
              <a:t>STAGE 1:  	</a:t>
            </a:r>
            <a:r>
              <a:rPr lang="en-GB" altLang="en-US" sz="1600">
                <a:solidFill>
                  <a:srgbClr val="595959"/>
                </a:solidFill>
                <a:latin typeface="Calibri" panose="020F0502020204030204" pitchFamily="34" charset="0"/>
              </a:rPr>
              <a:t>What benefits are your competitors offering? </a:t>
            </a:r>
            <a:endParaRPr lang="en-GB" altLang="en-US" sz="1600" b="1">
              <a:solidFill>
                <a:srgbClr val="595959"/>
              </a:solidFill>
              <a:latin typeface="Calibri" panose="020F0502020204030204" pitchFamily="34" charset="0"/>
            </a:endParaRPr>
          </a:p>
          <a:p>
            <a:pPr eaLnBrk="1" hangingPunct="1">
              <a:spcBef>
                <a:spcPct val="50000"/>
              </a:spcBef>
            </a:pPr>
            <a:r>
              <a:rPr lang="en-GB" altLang="en-US" sz="1600" b="1">
                <a:solidFill>
                  <a:srgbClr val="595959"/>
                </a:solidFill>
                <a:latin typeface="Calibri" panose="020F0502020204030204" pitchFamily="34" charset="0"/>
              </a:rPr>
              <a:t>STAGE 2: 	</a:t>
            </a:r>
            <a:r>
              <a:rPr lang="en-GB" altLang="en-US" sz="1600">
                <a:solidFill>
                  <a:srgbClr val="595959"/>
                </a:solidFill>
                <a:latin typeface="Calibri" panose="020F0502020204030204" pitchFamily="34" charset="0"/>
              </a:rPr>
              <a:t>Build your list of benefits to completely surpass any of your competitors using our principle of ‘</a:t>
            </a:r>
            <a:r>
              <a:rPr lang="en-GB" altLang="ja-JP" sz="1600" b="1">
                <a:solidFill>
                  <a:srgbClr val="595959"/>
                </a:solidFill>
                <a:latin typeface="Calibri" panose="020F0502020204030204" pitchFamily="34" charset="0"/>
              </a:rPr>
              <a:t>Benefit Pile-Up</a:t>
            </a:r>
            <a:r>
              <a:rPr lang="en-GB" altLang="ja-JP" sz="1600">
                <a:solidFill>
                  <a:srgbClr val="595959"/>
                </a:solidFill>
                <a:latin typeface="Calibri" panose="020F0502020204030204" pitchFamily="34" charset="0"/>
              </a:rPr>
              <a:t>.</a:t>
            </a:r>
            <a:r>
              <a:rPr lang="en-GB" altLang="en-US" sz="1600">
                <a:solidFill>
                  <a:srgbClr val="595959"/>
                </a:solidFill>
                <a:latin typeface="Calibri" panose="020F0502020204030204" pitchFamily="34" charset="0"/>
              </a:rPr>
              <a:t>’</a:t>
            </a:r>
            <a:r>
              <a:rPr lang="en-GB" altLang="ja-JP" sz="1600">
                <a:solidFill>
                  <a:srgbClr val="595959"/>
                </a:solidFill>
                <a:latin typeface="Calibri" panose="020F0502020204030204" pitchFamily="34" charset="0"/>
              </a:rPr>
              <a:t> </a:t>
            </a:r>
            <a:br>
              <a:rPr lang="en-GB" altLang="ja-JP" sz="1600">
                <a:solidFill>
                  <a:srgbClr val="595959"/>
                </a:solidFill>
                <a:latin typeface="Calibri" panose="020F0502020204030204" pitchFamily="34" charset="0"/>
              </a:rPr>
            </a:br>
            <a:r>
              <a:rPr lang="en-GB" altLang="ja-JP" sz="1600">
                <a:solidFill>
                  <a:srgbClr val="595959"/>
                </a:solidFill>
                <a:latin typeface="Calibri" panose="020F0502020204030204" pitchFamily="34" charset="0"/>
              </a:rPr>
              <a:t>This alone will make you irresistible to your potential clients or customers!</a:t>
            </a:r>
          </a:p>
          <a:p>
            <a:pPr eaLnBrk="1" hangingPunct="1">
              <a:spcBef>
                <a:spcPct val="50000"/>
              </a:spcBef>
            </a:pPr>
            <a:endParaRPr lang="en-GB" altLang="en-US" sz="1600" b="1">
              <a:solidFill>
                <a:srgbClr val="595959"/>
              </a:solidFill>
              <a:latin typeface="Calibri" panose="020F0502020204030204" pitchFamily="34" charset="0"/>
            </a:endParaRPr>
          </a:p>
        </p:txBody>
      </p:sp>
      <p:graphicFrame>
        <p:nvGraphicFramePr>
          <p:cNvPr id="26628" name="Object 2">
            <a:extLst>
              <a:ext uri="{FF2B5EF4-FFF2-40B4-BE49-F238E27FC236}">
                <a16:creationId xmlns:a16="http://schemas.microsoft.com/office/drawing/2014/main" id="{29F2FEFF-6831-0B4D-BB2F-229C2541085F}"/>
              </a:ext>
            </a:extLst>
          </p:cNvPr>
          <p:cNvGraphicFramePr>
            <a:graphicFrameLocks noChangeAspect="1"/>
          </p:cNvGraphicFramePr>
          <p:nvPr/>
        </p:nvGraphicFramePr>
        <p:xfrm>
          <a:off x="2836863" y="3684588"/>
          <a:ext cx="4000500" cy="2452687"/>
        </p:xfrm>
        <a:graphic>
          <a:graphicData uri="http://schemas.openxmlformats.org/presentationml/2006/ole">
            <mc:AlternateContent xmlns:mc="http://schemas.openxmlformats.org/markup-compatibility/2006">
              <mc:Choice xmlns:v="urn:schemas-microsoft-com:vml" Requires="v">
                <p:oleObj spid="_x0000_s26633" name="Document" r:id="rId3" imgW="11252200" imgH="5334000" progId="">
                  <p:embed/>
                </p:oleObj>
              </mc:Choice>
              <mc:Fallback>
                <p:oleObj name="Document" r:id="rId3" imgW="11252200" imgH="5334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14594" r="14301" b="8047"/>
                      <a:stretch>
                        <a:fillRect/>
                      </a:stretch>
                    </p:blipFill>
                    <p:spPr bwMode="auto">
                      <a:xfrm>
                        <a:off x="2836863" y="3684588"/>
                        <a:ext cx="4000500" cy="2452687"/>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888885F2-B068-F043-BEA1-7795DF33DD66}"/>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a:extLst>
              <a:ext uri="{FF2B5EF4-FFF2-40B4-BE49-F238E27FC236}">
                <a16:creationId xmlns:a16="http://schemas.microsoft.com/office/drawing/2014/main" id="{8B978A23-6057-A648-A39F-11D6C940B357}"/>
              </a:ext>
            </a:extLst>
          </p:cNvPr>
          <p:cNvSpPr txBox="1">
            <a:spLocks noChangeArrowheads="1"/>
          </p:cNvSpPr>
          <p:nvPr/>
        </p:nvSpPr>
        <p:spPr bwMode="auto">
          <a:xfrm>
            <a:off x="1871663" y="1135063"/>
            <a:ext cx="5816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2000" b="1">
                <a:solidFill>
                  <a:srgbClr val="595959"/>
                </a:solidFill>
                <a:latin typeface="Calibri" panose="020F0502020204030204" pitchFamily="34" charset="0"/>
              </a:rPr>
              <a:t>Any time a sale is made, one of the parties assumes more of the risk than the other…</a:t>
            </a:r>
          </a:p>
          <a:p>
            <a:pPr eaLnBrk="1" hangingPunct="1">
              <a:spcAft>
                <a:spcPts val="600"/>
              </a:spcAft>
            </a:pPr>
            <a:r>
              <a:rPr lang="en-US" altLang="en-US" sz="2000" b="1">
                <a:solidFill>
                  <a:srgbClr val="595959"/>
                </a:solidFill>
                <a:latin typeface="Calibri" panose="020F0502020204030204" pitchFamily="34" charset="0"/>
              </a:rPr>
              <a:t>Who takes most of the risk - the buyer or the seller?</a:t>
            </a:r>
          </a:p>
        </p:txBody>
      </p:sp>
      <p:sp>
        <p:nvSpPr>
          <p:cNvPr id="21" name="TextBox 20">
            <a:extLst>
              <a:ext uri="{FF2B5EF4-FFF2-40B4-BE49-F238E27FC236}">
                <a16:creationId xmlns:a16="http://schemas.microsoft.com/office/drawing/2014/main" id="{2273CE8D-3504-2649-9F9A-5A1BE26A4209}"/>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5</a:t>
            </a:r>
          </a:p>
        </p:txBody>
      </p:sp>
      <p:sp>
        <p:nvSpPr>
          <p:cNvPr id="27651" name="TextBox 21">
            <a:extLst>
              <a:ext uri="{FF2B5EF4-FFF2-40B4-BE49-F238E27FC236}">
                <a16:creationId xmlns:a16="http://schemas.microsoft.com/office/drawing/2014/main" id="{DBFC20E4-2B41-BD4B-ADD8-20178E4D5855}"/>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5. Risk Reversal</a:t>
            </a:r>
          </a:p>
        </p:txBody>
      </p:sp>
      <p:sp>
        <p:nvSpPr>
          <p:cNvPr id="27652" name="TextBox 11">
            <a:extLst>
              <a:ext uri="{FF2B5EF4-FFF2-40B4-BE49-F238E27FC236}">
                <a16:creationId xmlns:a16="http://schemas.microsoft.com/office/drawing/2014/main" id="{FE6439B3-CC41-5345-ABD0-8FB5C17BB7FF}"/>
              </a:ext>
            </a:extLst>
          </p:cNvPr>
          <p:cNvSpPr txBox="1">
            <a:spLocks noChangeArrowheads="1"/>
          </p:cNvSpPr>
          <p:nvPr/>
        </p:nvSpPr>
        <p:spPr bwMode="auto">
          <a:xfrm>
            <a:off x="1871663" y="2505075"/>
            <a:ext cx="5816600" cy="83185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254061"/>
                </a:solidFill>
                <a:latin typeface="Calibri" panose="020F0502020204030204" pitchFamily="34" charset="0"/>
              </a:rPr>
              <a:t>The prevailing thinking…</a:t>
            </a:r>
          </a:p>
          <a:p>
            <a:pPr eaLnBrk="1" hangingPunct="1"/>
            <a:r>
              <a:rPr lang="ja-JP" altLang="en-US" sz="1600">
                <a:solidFill>
                  <a:srgbClr val="254061"/>
                </a:solidFill>
                <a:latin typeface="Calibri" panose="020F0502020204030204" pitchFamily="34" charset="0"/>
              </a:rPr>
              <a:t>“</a:t>
            </a:r>
            <a:r>
              <a:rPr lang="en-US" altLang="ja-JP" sz="1600">
                <a:solidFill>
                  <a:srgbClr val="254061"/>
                </a:solidFill>
                <a:latin typeface="Calibri" panose="020F0502020204030204" pitchFamily="34" charset="0"/>
              </a:rPr>
              <a:t>If I offer a money-back guarantee people will take advantage of me and I</a:t>
            </a:r>
            <a:r>
              <a:rPr lang="ja-JP" altLang="en-US" sz="1600">
                <a:solidFill>
                  <a:srgbClr val="254061"/>
                </a:solidFill>
                <a:latin typeface="Calibri" panose="020F0502020204030204" pitchFamily="34" charset="0"/>
              </a:rPr>
              <a:t>’</a:t>
            </a:r>
            <a:r>
              <a:rPr lang="en-US" altLang="ja-JP" sz="1600">
                <a:solidFill>
                  <a:srgbClr val="254061"/>
                </a:solidFill>
                <a:latin typeface="Calibri" panose="020F0502020204030204" pitchFamily="34" charset="0"/>
              </a:rPr>
              <a:t>ll lose money.</a:t>
            </a:r>
            <a:r>
              <a:rPr lang="ja-JP" altLang="en-US" sz="1600">
                <a:solidFill>
                  <a:srgbClr val="254061"/>
                </a:solidFill>
                <a:latin typeface="Calibri" panose="020F0502020204030204" pitchFamily="34" charset="0"/>
              </a:rPr>
              <a:t>”</a:t>
            </a:r>
            <a:endParaRPr lang="en-US" altLang="en-US" sz="1600">
              <a:solidFill>
                <a:srgbClr val="254061"/>
              </a:solidFill>
              <a:latin typeface="Calibri" panose="020F0502020204030204" pitchFamily="34" charset="0"/>
            </a:endParaRPr>
          </a:p>
        </p:txBody>
      </p:sp>
      <p:sp>
        <p:nvSpPr>
          <p:cNvPr id="27653" name="Rectangle 12">
            <a:extLst>
              <a:ext uri="{FF2B5EF4-FFF2-40B4-BE49-F238E27FC236}">
                <a16:creationId xmlns:a16="http://schemas.microsoft.com/office/drawing/2014/main" id="{CE86604E-C9E9-1A4B-AA46-B2671C976C47}"/>
              </a:ext>
            </a:extLst>
          </p:cNvPr>
          <p:cNvSpPr>
            <a:spLocks noChangeArrowheads="1"/>
          </p:cNvSpPr>
          <p:nvPr/>
        </p:nvSpPr>
        <p:spPr bwMode="auto">
          <a:xfrm>
            <a:off x="1871663" y="3733800"/>
            <a:ext cx="58166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541338" indent="-2698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ct val="40000"/>
              </a:spcAft>
            </a:pPr>
            <a:r>
              <a:rPr lang="en-US" altLang="en-US" sz="1600" b="1">
                <a:solidFill>
                  <a:srgbClr val="595959"/>
                </a:solidFill>
                <a:latin typeface="Calibri" panose="020F0502020204030204" pitchFamily="34" charset="0"/>
              </a:rPr>
              <a:t>The proven facts…</a:t>
            </a:r>
          </a:p>
          <a:p>
            <a:pPr lvl="1" eaLnBrk="1" hangingPunct="1">
              <a:spcAft>
                <a:spcPct val="40000"/>
              </a:spcAft>
              <a:buFontTx/>
              <a:buChar char="•"/>
            </a:pPr>
            <a:r>
              <a:rPr lang="en-US" altLang="en-US" sz="1600">
                <a:solidFill>
                  <a:srgbClr val="595959"/>
                </a:solidFill>
                <a:latin typeface="Calibri" panose="020F0502020204030204" pitchFamily="34" charset="0"/>
              </a:rPr>
              <a:t> You MAY get more returns</a:t>
            </a:r>
          </a:p>
          <a:p>
            <a:pPr lvl="1" eaLnBrk="1" hangingPunct="1">
              <a:spcAft>
                <a:spcPct val="40000"/>
              </a:spcAft>
              <a:buFontTx/>
              <a:buChar char="•"/>
            </a:pPr>
            <a:r>
              <a:rPr lang="en-US" altLang="en-US" sz="1600">
                <a:solidFill>
                  <a:srgbClr val="595959"/>
                </a:solidFill>
                <a:latin typeface="Calibri" panose="020F0502020204030204" pitchFamily="34" charset="0"/>
              </a:rPr>
              <a:t> You will make customers happy</a:t>
            </a:r>
          </a:p>
          <a:p>
            <a:pPr lvl="1" eaLnBrk="1" hangingPunct="1">
              <a:spcAft>
                <a:spcPct val="40000"/>
              </a:spcAft>
              <a:buFontTx/>
              <a:buChar char="•"/>
            </a:pPr>
            <a:r>
              <a:rPr lang="en-US" altLang="en-US" sz="1600">
                <a:solidFill>
                  <a:srgbClr val="595959"/>
                </a:solidFill>
                <a:latin typeface="Calibri" panose="020F0502020204030204" pitchFamily="34" charset="0"/>
              </a:rPr>
              <a:t> You will make many more sales</a:t>
            </a:r>
          </a:p>
          <a:p>
            <a:pPr lvl="1" eaLnBrk="1" hangingPunct="1">
              <a:buFontTx/>
              <a:buChar char="•"/>
            </a:pPr>
            <a:r>
              <a:rPr lang="en-US" altLang="en-US" sz="1600">
                <a:solidFill>
                  <a:srgbClr val="595959"/>
                </a:solidFill>
                <a:latin typeface="Calibri" panose="020F0502020204030204" pitchFamily="34" charset="0"/>
              </a:rPr>
              <a:t> The additional sales will more than offset any returns you get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904C98C-F10D-C247-8B70-57DDC57401FA}"/>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5</a:t>
            </a:r>
          </a:p>
        </p:txBody>
      </p:sp>
      <p:sp>
        <p:nvSpPr>
          <p:cNvPr id="28674" name="TextBox 21">
            <a:extLst>
              <a:ext uri="{FF2B5EF4-FFF2-40B4-BE49-F238E27FC236}">
                <a16:creationId xmlns:a16="http://schemas.microsoft.com/office/drawing/2014/main" id="{21798558-B063-A04B-B44E-5275C4077750}"/>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5. Risk Reversal</a:t>
            </a:r>
          </a:p>
        </p:txBody>
      </p:sp>
      <p:sp>
        <p:nvSpPr>
          <p:cNvPr id="28675" name="Rectangle 11">
            <a:extLst>
              <a:ext uri="{FF2B5EF4-FFF2-40B4-BE49-F238E27FC236}">
                <a16:creationId xmlns:a16="http://schemas.microsoft.com/office/drawing/2014/main" id="{FC743595-AB0D-DA4F-A108-1C99E68495DD}"/>
              </a:ext>
            </a:extLst>
          </p:cNvPr>
          <p:cNvSpPr>
            <a:spLocks noChangeArrowheads="1"/>
          </p:cNvSpPr>
          <p:nvPr/>
        </p:nvSpPr>
        <p:spPr bwMode="auto">
          <a:xfrm>
            <a:off x="1973263" y="990600"/>
            <a:ext cx="581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If you lower or eliminate the risk, then the natural consequence is people will be more inclined to buy from you.</a:t>
            </a:r>
          </a:p>
        </p:txBody>
      </p:sp>
      <p:pic>
        <p:nvPicPr>
          <p:cNvPr id="28676" name="Picture 109" descr="Risk.png">
            <a:extLst>
              <a:ext uri="{FF2B5EF4-FFF2-40B4-BE49-F238E27FC236}">
                <a16:creationId xmlns:a16="http://schemas.microsoft.com/office/drawing/2014/main" id="{02B50059-3786-D047-B199-0238A44222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7775" y="1670050"/>
            <a:ext cx="4637088"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a:extLst>
              <a:ext uri="{FF2B5EF4-FFF2-40B4-BE49-F238E27FC236}">
                <a16:creationId xmlns:a16="http://schemas.microsoft.com/office/drawing/2014/main" id="{C9415121-D4D6-5346-8006-19918E214B9D}"/>
              </a:ext>
            </a:extLst>
          </p:cNvPr>
          <p:cNvSpPr txBox="1">
            <a:spLocks noChangeArrowheads="1"/>
          </p:cNvSpPr>
          <p:nvPr/>
        </p:nvSpPr>
        <p:spPr bwMode="auto">
          <a:xfrm>
            <a:off x="1871663" y="4541838"/>
            <a:ext cx="5816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1600" b="1">
                <a:solidFill>
                  <a:srgbClr val="595959"/>
                </a:solidFill>
                <a:latin typeface="Calibri" panose="020F0502020204030204" pitchFamily="34" charset="0"/>
              </a:rPr>
              <a:t>Most businesses and business people stand behind what they do. This is the key to risk reversal.</a:t>
            </a:r>
          </a:p>
          <a:p>
            <a:pPr eaLnBrk="1" hangingPunct="1">
              <a:spcAft>
                <a:spcPts val="600"/>
              </a:spcAft>
            </a:pPr>
            <a:r>
              <a:rPr lang="en-US" altLang="en-US" sz="1600">
                <a:solidFill>
                  <a:srgbClr val="595959"/>
                </a:solidFill>
                <a:latin typeface="Calibri" panose="020F0502020204030204" pitchFamily="34" charset="0"/>
              </a:rPr>
              <a:t>People only benefit from a product or service once they</a:t>
            </a:r>
            <a:r>
              <a:rPr lang="ja-JP" altLang="en-US" sz="1600">
                <a:solidFill>
                  <a:srgbClr val="595959"/>
                </a:solidFill>
                <a:latin typeface="Calibri" panose="020F0502020204030204" pitchFamily="34" charset="0"/>
              </a:rPr>
              <a:t>’</a:t>
            </a:r>
            <a:r>
              <a:rPr lang="en-US" altLang="ja-JP" sz="1600">
                <a:solidFill>
                  <a:srgbClr val="595959"/>
                </a:solidFill>
                <a:latin typeface="Calibri" panose="020F0502020204030204" pitchFamily="34" charset="0"/>
              </a:rPr>
              <a:t>ve bought it. This risk is what prevents them buying. </a:t>
            </a:r>
          </a:p>
          <a:p>
            <a:pPr eaLnBrk="1" hangingPunct="1">
              <a:spcAft>
                <a:spcPts val="600"/>
              </a:spcAft>
            </a:pPr>
            <a:r>
              <a:rPr lang="en-US" altLang="en-US" sz="1600">
                <a:solidFill>
                  <a:srgbClr val="595959"/>
                </a:solidFill>
                <a:latin typeface="Calibri" panose="020F0502020204030204" pitchFamily="34" charset="0"/>
              </a:rPr>
              <a:t>So, it makes sense to remove the risk!</a:t>
            </a:r>
            <a:r>
              <a:rPr lang="en-US" altLang="en-US" sz="1600" b="1">
                <a:solidFill>
                  <a:srgbClr val="595959"/>
                </a:solidFill>
                <a:latin typeface="Calibri" panose="020F0502020204030204" pitchFamily="34" charset="0"/>
              </a:rPr>
              <a:t> </a:t>
            </a:r>
          </a:p>
          <a:p>
            <a:pPr eaLnBrk="1" hangingPunct="1">
              <a:spcAft>
                <a:spcPts val="600"/>
              </a:spcAft>
            </a:pPr>
            <a:endParaRPr lang="en-US" altLang="en-US" sz="1600">
              <a:solidFill>
                <a:srgbClr val="595959"/>
              </a:solidFill>
              <a:latin typeface="Calibri" panose="020F0502020204030204" pitchFamily="34" charset="0"/>
            </a:endParaRPr>
          </a:p>
        </p:txBody>
      </p:sp>
      <p:sp>
        <p:nvSpPr>
          <p:cNvPr id="21" name="TextBox 20">
            <a:extLst>
              <a:ext uri="{FF2B5EF4-FFF2-40B4-BE49-F238E27FC236}">
                <a16:creationId xmlns:a16="http://schemas.microsoft.com/office/drawing/2014/main" id="{2B5FBD67-BE12-6244-A6B8-77873F6B0B56}"/>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5</a:t>
            </a:r>
          </a:p>
        </p:txBody>
      </p:sp>
      <p:sp>
        <p:nvSpPr>
          <p:cNvPr id="29699" name="TextBox 21">
            <a:extLst>
              <a:ext uri="{FF2B5EF4-FFF2-40B4-BE49-F238E27FC236}">
                <a16:creationId xmlns:a16="http://schemas.microsoft.com/office/drawing/2014/main" id="{94AF4843-D33D-6744-80A8-007D3601FBE8}"/>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5. Risk Reversal</a:t>
            </a:r>
          </a:p>
        </p:txBody>
      </p:sp>
      <p:sp>
        <p:nvSpPr>
          <p:cNvPr id="29700" name="TextBox 11">
            <a:extLst>
              <a:ext uri="{FF2B5EF4-FFF2-40B4-BE49-F238E27FC236}">
                <a16:creationId xmlns:a16="http://schemas.microsoft.com/office/drawing/2014/main" id="{6C252A8B-E56E-A84D-953F-CF7F7892842D}"/>
              </a:ext>
            </a:extLst>
          </p:cNvPr>
          <p:cNvSpPr txBox="1">
            <a:spLocks noChangeArrowheads="1"/>
          </p:cNvSpPr>
          <p:nvPr/>
        </p:nvSpPr>
        <p:spPr bwMode="auto">
          <a:xfrm>
            <a:off x="1871663" y="3798888"/>
            <a:ext cx="5816600" cy="33813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254061"/>
                </a:solidFill>
                <a:latin typeface="Calibri" panose="020F0502020204030204" pitchFamily="34" charset="0"/>
              </a:rPr>
              <a:t>Risk Reversal is essentially a </a:t>
            </a:r>
            <a:r>
              <a:rPr lang="ja-JP" altLang="en-US" sz="1600">
                <a:solidFill>
                  <a:srgbClr val="254061"/>
                </a:solidFill>
                <a:latin typeface="Calibri" panose="020F0502020204030204" pitchFamily="34" charset="0"/>
              </a:rPr>
              <a:t>‘</a:t>
            </a:r>
            <a:r>
              <a:rPr lang="en-US" altLang="ja-JP" sz="1600">
                <a:solidFill>
                  <a:srgbClr val="254061"/>
                </a:solidFill>
                <a:latin typeface="Calibri" panose="020F0502020204030204" pitchFamily="34" charset="0"/>
              </a:rPr>
              <a:t>sales conversion strategy</a:t>
            </a:r>
            <a:r>
              <a:rPr lang="ja-JP" altLang="en-US" sz="1600">
                <a:solidFill>
                  <a:srgbClr val="254061"/>
                </a:solidFill>
                <a:latin typeface="Calibri" panose="020F0502020204030204" pitchFamily="34" charset="0"/>
              </a:rPr>
              <a:t>’</a:t>
            </a:r>
            <a:endParaRPr lang="en-US" altLang="en-US" sz="1600">
              <a:solidFill>
                <a:srgbClr val="254061"/>
              </a:solidFill>
              <a:latin typeface="Calibri" panose="020F0502020204030204" pitchFamily="34" charset="0"/>
            </a:endParaRPr>
          </a:p>
        </p:txBody>
      </p:sp>
      <p:sp>
        <p:nvSpPr>
          <p:cNvPr id="29701" name="TextBox 8">
            <a:extLst>
              <a:ext uri="{FF2B5EF4-FFF2-40B4-BE49-F238E27FC236}">
                <a16:creationId xmlns:a16="http://schemas.microsoft.com/office/drawing/2014/main" id="{5ECD9AD5-E915-5441-85FD-56B780267A32}"/>
              </a:ext>
            </a:extLst>
          </p:cNvPr>
          <p:cNvSpPr txBox="1">
            <a:spLocks noChangeArrowheads="1"/>
          </p:cNvSpPr>
          <p:nvPr/>
        </p:nvSpPr>
        <p:spPr bwMode="auto">
          <a:xfrm>
            <a:off x="1871663" y="1025525"/>
            <a:ext cx="58166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As soon as you add a guarantee to your business you… </a:t>
            </a:r>
            <a:endParaRPr lang="en-US" altLang="en-US" sz="2000" b="1">
              <a:solidFill>
                <a:srgbClr val="595959"/>
              </a:solidFill>
              <a:latin typeface="Calibri" panose="020F0502020204030204" pitchFamily="34" charset="0"/>
            </a:endParaRP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Remove the risks gaining more clients or customers</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Automatically differentiate your business from your competition</a:t>
            </a:r>
            <a:endParaRPr lang="en-US" altLang="en-US" sz="1600">
              <a:solidFill>
                <a:srgbClr val="595959"/>
              </a:solidFill>
              <a:latin typeface="Calibri" panose="020F0502020204030204" pitchFamily="34" charset="0"/>
            </a:endParaRP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And, your prospects will value your business much more, because they’ll automatically assume you must good at what you do.</a:t>
            </a:r>
            <a:endParaRPr lang="en-US" altLang="en-US" sz="1600">
              <a:solidFill>
                <a:srgbClr val="595959"/>
              </a:solidFill>
              <a:latin typeface="Calibri" panose="020F0502020204030204" pitchFamily="34" charset="0"/>
            </a:endParaRPr>
          </a:p>
          <a:p>
            <a:pPr eaLnBrk="1" hangingPunct="1">
              <a:spcAft>
                <a:spcPts val="1200"/>
              </a:spcAft>
            </a:pPr>
            <a:r>
              <a:rPr lang="en-GB" altLang="en-US" sz="1600" b="1">
                <a:solidFill>
                  <a:srgbClr val="595959"/>
                </a:solidFill>
                <a:latin typeface="Calibri" panose="020F0502020204030204" pitchFamily="34" charset="0"/>
              </a:rPr>
              <a:t>The result is a HUGE increase in sales and an avalanche of clients or customers! </a:t>
            </a:r>
            <a:endParaRPr lang="en-US" altLang="en-US" sz="1600">
              <a:solidFill>
                <a:srgbClr val="595959"/>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0279F33-1EAE-D04D-864C-D4F0674672C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5</a:t>
            </a:r>
          </a:p>
        </p:txBody>
      </p:sp>
      <p:sp>
        <p:nvSpPr>
          <p:cNvPr id="30722" name="TextBox 21">
            <a:extLst>
              <a:ext uri="{FF2B5EF4-FFF2-40B4-BE49-F238E27FC236}">
                <a16:creationId xmlns:a16="http://schemas.microsoft.com/office/drawing/2014/main" id="{47871054-8E2E-7544-B5DE-0B05AD24D290}"/>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5. Risk Reversal</a:t>
            </a:r>
          </a:p>
        </p:txBody>
      </p:sp>
      <p:sp>
        <p:nvSpPr>
          <p:cNvPr id="30723" name="Rectangle 7">
            <a:extLst>
              <a:ext uri="{FF2B5EF4-FFF2-40B4-BE49-F238E27FC236}">
                <a16:creationId xmlns:a16="http://schemas.microsoft.com/office/drawing/2014/main" id="{5BC6FC28-A6A4-D14F-9634-C571902FA498}"/>
              </a:ext>
            </a:extLst>
          </p:cNvPr>
          <p:cNvSpPr>
            <a:spLocks noChangeArrowheads="1"/>
          </p:cNvSpPr>
          <p:nvPr/>
        </p:nvSpPr>
        <p:spPr bwMode="auto">
          <a:xfrm>
            <a:off x="1871663" y="1093788"/>
            <a:ext cx="5816600"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a:solidFill>
                  <a:srgbClr val="595959"/>
                </a:solidFill>
                <a:latin typeface="Calibri" panose="020F0502020204030204" pitchFamily="34" charset="0"/>
              </a:rPr>
              <a:t>Because you offer risk reversal, your prospect can’t help but think and assume the following about you…</a:t>
            </a:r>
            <a:endParaRPr lang="en-US" altLang="en-US" sz="2000" b="1">
              <a:solidFill>
                <a:srgbClr val="595959"/>
              </a:solidFill>
              <a:latin typeface="Calibri" panose="020F0502020204030204" pitchFamily="34" charset="0"/>
            </a:endParaRPr>
          </a:p>
          <a:p>
            <a:pPr eaLnBrk="1" hangingPunct="1"/>
            <a:endParaRPr lang="en-GB" altLang="en-US" sz="1600">
              <a:solidFill>
                <a:srgbClr val="595959"/>
              </a:solidFill>
              <a:latin typeface="Calibri" panose="020F0502020204030204" pitchFamily="34" charset="0"/>
            </a:endParaRP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If you’re offering this risk reversal guarantee, you must be very good at what you do</a:t>
            </a:r>
            <a:endParaRPr lang="en-US" altLang="en-US" sz="1600">
              <a:solidFill>
                <a:srgbClr val="595959"/>
              </a:solidFill>
              <a:latin typeface="Calibri" panose="020F0502020204030204" pitchFamily="34" charset="0"/>
            </a:endParaRP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You must be ‘stupid’ to offer such a guarantee if you were poor at delivering your promises</a:t>
            </a:r>
            <a:endParaRPr lang="en-US" altLang="en-US" sz="1600">
              <a:solidFill>
                <a:srgbClr val="595959"/>
              </a:solidFill>
              <a:latin typeface="Calibri" panose="020F0502020204030204" pitchFamily="34" charset="0"/>
            </a:endParaRP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In the prospect’s mind your risk reversal has ‘proven’ to him or her that you can give them exactly what they need. </a:t>
            </a:r>
            <a:endParaRPr lang="en-US" altLang="en-US" sz="1600">
              <a:solidFill>
                <a:srgbClr val="595959"/>
              </a:solidFill>
              <a:latin typeface="Calibri" panose="020F0502020204030204" pitchFamily="34" charset="0"/>
            </a:endParaRP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More importantly, when most people choose to buy a product or service, they choose it for perfectly </a:t>
            </a:r>
            <a:r>
              <a:rPr lang="en-GB" altLang="en-US" sz="1600" b="1">
                <a:solidFill>
                  <a:srgbClr val="595959"/>
                </a:solidFill>
                <a:latin typeface="Calibri" panose="020F0502020204030204" pitchFamily="34" charset="0"/>
              </a:rPr>
              <a:t>good reasons</a:t>
            </a:r>
            <a:r>
              <a:rPr lang="en-GB" altLang="en-US" sz="1600">
                <a:solidFill>
                  <a:srgbClr val="595959"/>
                </a:solidFill>
                <a:latin typeface="Calibri" panose="020F0502020204030204" pitchFamily="34" charset="0"/>
              </a:rPr>
              <a:t> and intentions. And they spend time making their decision. </a:t>
            </a:r>
            <a:endParaRPr lang="en-US" altLang="en-US" sz="1600">
              <a:solidFill>
                <a:srgbClr val="595959"/>
              </a:solidFill>
              <a:latin typeface="Calibri" panose="020F0502020204030204" pitchFamily="34" charset="0"/>
            </a:endParaRP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They wouldn’t choose you in the first place if they wanted to capitalise on your risk reversal. </a:t>
            </a:r>
            <a:endParaRPr lang="en-US" altLang="en-US" sz="1600">
              <a:solidFill>
                <a:srgbClr val="595959"/>
              </a:solidFill>
              <a:latin typeface="Calibri" panose="020F0502020204030204" pitchFamily="34" charset="0"/>
            </a:endParaRPr>
          </a:p>
        </p:txBody>
      </p:sp>
      <p:sp>
        <p:nvSpPr>
          <p:cNvPr id="30724" name="TextBox 6">
            <a:extLst>
              <a:ext uri="{FF2B5EF4-FFF2-40B4-BE49-F238E27FC236}">
                <a16:creationId xmlns:a16="http://schemas.microsoft.com/office/drawing/2014/main" id="{22CC5F76-9826-F040-A4CA-B7DBB353943A}"/>
              </a:ext>
            </a:extLst>
          </p:cNvPr>
          <p:cNvSpPr txBox="1">
            <a:spLocks noChangeArrowheads="1"/>
          </p:cNvSpPr>
          <p:nvPr/>
        </p:nvSpPr>
        <p:spPr bwMode="auto">
          <a:xfrm>
            <a:off x="1871663" y="5597525"/>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254061"/>
                </a:solidFill>
                <a:latin typeface="Calibri" panose="020F0502020204030204" pitchFamily="34" charset="0"/>
              </a:rPr>
              <a:t>Risk reversal is so powerful that once defined can become or be incorporated into the USP.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46F2F45-0DEB-094C-937F-8C65B99EDFD5}"/>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5</a:t>
            </a:r>
          </a:p>
        </p:txBody>
      </p:sp>
      <p:sp>
        <p:nvSpPr>
          <p:cNvPr id="31746" name="TextBox 21">
            <a:extLst>
              <a:ext uri="{FF2B5EF4-FFF2-40B4-BE49-F238E27FC236}">
                <a16:creationId xmlns:a16="http://schemas.microsoft.com/office/drawing/2014/main" id="{7FFAA090-B0FC-734F-AA29-4EDAD0137DBC}"/>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5. Risk Reversal</a:t>
            </a:r>
          </a:p>
        </p:txBody>
      </p:sp>
      <p:sp>
        <p:nvSpPr>
          <p:cNvPr id="31747" name="Rectangle 7">
            <a:extLst>
              <a:ext uri="{FF2B5EF4-FFF2-40B4-BE49-F238E27FC236}">
                <a16:creationId xmlns:a16="http://schemas.microsoft.com/office/drawing/2014/main" id="{43A5E598-791A-2945-B56A-B74160893661}"/>
              </a:ext>
            </a:extLst>
          </p:cNvPr>
          <p:cNvSpPr>
            <a:spLocks noChangeArrowheads="1"/>
          </p:cNvSpPr>
          <p:nvPr/>
        </p:nvSpPr>
        <p:spPr bwMode="auto">
          <a:xfrm>
            <a:off x="1871663" y="895350"/>
            <a:ext cx="5938837"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Constructing A Risk Reversal Strategy…</a:t>
            </a:r>
            <a:endParaRPr lang="en-US" altLang="en-US" sz="2000" b="1">
              <a:solidFill>
                <a:srgbClr val="595959"/>
              </a:solidFill>
              <a:latin typeface="Calibri" panose="020F0502020204030204" pitchFamily="34" charset="0"/>
            </a:endParaRPr>
          </a:p>
          <a:p>
            <a:pPr lvl="1" eaLnBrk="1" hangingPunct="1">
              <a:spcAft>
                <a:spcPts val="600"/>
              </a:spcAft>
            </a:pPr>
            <a:r>
              <a:rPr lang="en-GB" altLang="en-US" sz="1600" b="1">
                <a:solidFill>
                  <a:srgbClr val="595959"/>
                </a:solidFill>
                <a:latin typeface="Calibri" panose="020F0502020204030204" pitchFamily="34" charset="0"/>
              </a:rPr>
              <a:t>Ask the following questions:</a:t>
            </a:r>
            <a:endParaRPr lang="en-US" altLang="en-US" sz="1600" b="1">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Do I get many complaints about my product(s) or service(s) from my clients or customers?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What is the end result my clients or customers are getting from receiving my product(s) or service(s)?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Do my competitors offer any guarantees? If they do, what are they?</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What are the three main things that can prevent my clients or customers from buying from me?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What are the main three irritations/frustrations clients have about my industry in general? How can I overcome these?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What is the pain or fear your clients or customers have?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What pain or loss can you inflict on yourself or business if you don’t follow through with your promises?</a:t>
            </a:r>
            <a:endParaRPr lang="en-GB" altLang="en-US" sz="1600">
              <a:latin typeface="Calibri" panose="020F0502020204030204" pitchFamily="34" charset="0"/>
            </a:endParaRPr>
          </a:p>
        </p:txBody>
      </p:sp>
      <p:sp>
        <p:nvSpPr>
          <p:cNvPr id="6" name="TextBox 5">
            <a:extLst>
              <a:ext uri="{FF2B5EF4-FFF2-40B4-BE49-F238E27FC236}">
                <a16:creationId xmlns:a16="http://schemas.microsoft.com/office/drawing/2014/main" id="{4AB407A4-7C33-6A45-BF28-054C1836D770}"/>
              </a:ext>
            </a:extLst>
          </p:cNvPr>
          <p:cNvSpPr txBox="1"/>
          <p:nvPr/>
        </p:nvSpPr>
        <p:spPr>
          <a:xfrm>
            <a:off x="1871663" y="5456238"/>
            <a:ext cx="5816600" cy="830262"/>
          </a:xfrm>
          <a:prstGeom prst="rect">
            <a:avLst/>
          </a:prstGeom>
          <a:solidFill>
            <a:srgbClr val="DCE6F2"/>
          </a:solid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When you put together your risk reversal try and </a:t>
            </a:r>
            <a:r>
              <a:rPr lang="en-GB" altLang="en-US" sz="1600" b="1">
                <a:solidFill>
                  <a:srgbClr val="254061"/>
                </a:solidFill>
                <a:latin typeface="Calibri" panose="020F0502020204030204" pitchFamily="34" charset="0"/>
              </a:rPr>
              <a:t>eliminate</a:t>
            </a:r>
            <a:r>
              <a:rPr lang="en-GB" altLang="en-US" sz="1600">
                <a:solidFill>
                  <a:srgbClr val="254061"/>
                </a:solidFill>
                <a:latin typeface="Calibri" panose="020F0502020204030204" pitchFamily="34" charset="0"/>
              </a:rPr>
              <a:t> any conditions. The more conditions you have – the less attractive your risk reversal will be.</a:t>
            </a:r>
          </a:p>
        </p:txBody>
      </p:sp>
      <p:sp>
        <p:nvSpPr>
          <p:cNvPr id="9" name="TextBox 8">
            <a:extLst>
              <a:ext uri="{FF2B5EF4-FFF2-40B4-BE49-F238E27FC236}">
                <a16:creationId xmlns:a16="http://schemas.microsoft.com/office/drawing/2014/main" id="{C0C49B54-EBC9-8D4A-AA59-FE8974411D7E}"/>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F2677CF-991E-7E45-BD70-8A6738A59C2D}"/>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6</a:t>
            </a:r>
          </a:p>
        </p:txBody>
      </p:sp>
      <p:sp>
        <p:nvSpPr>
          <p:cNvPr id="32770" name="TextBox 21">
            <a:extLst>
              <a:ext uri="{FF2B5EF4-FFF2-40B4-BE49-F238E27FC236}">
                <a16:creationId xmlns:a16="http://schemas.microsoft.com/office/drawing/2014/main" id="{9EAFE2C5-06C7-5444-A386-366858208787}"/>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6. Testimonials</a:t>
            </a:r>
          </a:p>
        </p:txBody>
      </p:sp>
      <p:sp>
        <p:nvSpPr>
          <p:cNvPr id="32771" name="Rectangle 7">
            <a:extLst>
              <a:ext uri="{FF2B5EF4-FFF2-40B4-BE49-F238E27FC236}">
                <a16:creationId xmlns:a16="http://schemas.microsoft.com/office/drawing/2014/main" id="{0D4608D7-D49E-0749-93B9-F1083BD0CF56}"/>
              </a:ext>
            </a:extLst>
          </p:cNvPr>
          <p:cNvSpPr>
            <a:spLocks noChangeArrowheads="1"/>
          </p:cNvSpPr>
          <p:nvPr/>
        </p:nvSpPr>
        <p:spPr bwMode="auto">
          <a:xfrm>
            <a:off x="1871663" y="1093788"/>
            <a:ext cx="58166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595959"/>
                </a:solidFill>
                <a:latin typeface="Calibri" panose="020F0502020204030204" pitchFamily="34" charset="0"/>
              </a:rPr>
              <a:t>One of the most powerful sales and marketing tools, but also the most under-utilised.</a:t>
            </a:r>
          </a:p>
          <a:p>
            <a:pPr eaLnBrk="1" hangingPunct="1"/>
            <a:endParaRPr lang="en-US" altLang="en-US" sz="2000" b="1">
              <a:solidFill>
                <a:srgbClr val="595959"/>
              </a:solidFill>
              <a:latin typeface="Calibri" panose="020F0502020204030204" pitchFamily="34" charset="0"/>
            </a:endParaRPr>
          </a:p>
          <a:p>
            <a:pPr eaLnBrk="1" hangingPunct="1"/>
            <a:r>
              <a:rPr lang="en-GB" altLang="en-US" sz="1600">
                <a:solidFill>
                  <a:srgbClr val="595959"/>
                </a:solidFill>
                <a:latin typeface="Calibri" panose="020F0502020204030204" pitchFamily="34" charset="0"/>
              </a:rPr>
              <a:t>If they don’t believe you – then you don’t get the lead. If you don’t get the lead you don’t get the sale. It’s as simple as that!</a:t>
            </a:r>
          </a:p>
          <a:p>
            <a:pPr eaLnBrk="1" hangingPunct="1"/>
            <a:endParaRPr lang="en-US" altLang="en-US" sz="1600" b="1">
              <a:solidFill>
                <a:srgbClr val="595959"/>
              </a:solidFill>
              <a:latin typeface="Calibri" panose="020F0502020204030204" pitchFamily="34" charset="0"/>
            </a:endParaRPr>
          </a:p>
          <a:p>
            <a:pPr eaLnBrk="1" hangingPunct="1">
              <a:spcBef>
                <a:spcPct val="50000"/>
              </a:spcBef>
            </a:pPr>
            <a:endParaRPr lang="en-GB" altLang="en-US" sz="1600">
              <a:solidFill>
                <a:srgbClr val="595959"/>
              </a:solidFill>
              <a:latin typeface="Calibri" panose="020F0502020204030204" pitchFamily="34" charset="0"/>
            </a:endParaRPr>
          </a:p>
          <a:p>
            <a:pPr eaLnBrk="1" hangingPunct="1">
              <a:spcBef>
                <a:spcPct val="50000"/>
              </a:spcBef>
            </a:pPr>
            <a:endParaRPr lang="en-GB" altLang="en-US" sz="1600">
              <a:solidFill>
                <a:srgbClr val="595959"/>
              </a:solidFill>
              <a:latin typeface="Calibri" panose="020F0502020204030204" pitchFamily="34" charset="0"/>
            </a:endParaRPr>
          </a:p>
        </p:txBody>
      </p:sp>
      <p:sp>
        <p:nvSpPr>
          <p:cNvPr id="7" name="TextBox 6">
            <a:extLst>
              <a:ext uri="{FF2B5EF4-FFF2-40B4-BE49-F238E27FC236}">
                <a16:creationId xmlns:a16="http://schemas.microsoft.com/office/drawing/2014/main" id="{EBF7C6C8-0E0D-3C46-9F8C-35A4F082D6C6}"/>
              </a:ext>
            </a:extLst>
          </p:cNvPr>
          <p:cNvSpPr txBox="1"/>
          <p:nvPr/>
        </p:nvSpPr>
        <p:spPr>
          <a:xfrm>
            <a:off x="1871663" y="3001963"/>
            <a:ext cx="5816600" cy="584200"/>
          </a:xfrm>
          <a:prstGeom prst="rect">
            <a:avLst/>
          </a:prstGeom>
          <a:solidFill>
            <a:srgbClr val="DCE6F2"/>
          </a:solidFill>
        </p:spPr>
        <p:txBody>
          <a:bodyPr>
            <a:spAutoFit/>
          </a:bodyPr>
          <a:lstStyle/>
          <a:p>
            <a:pPr fontAlgn="auto">
              <a:spcBef>
                <a:spcPts val="0"/>
              </a:spcBef>
              <a:spcAft>
                <a:spcPts val="0"/>
              </a:spcAft>
              <a:defRPr/>
            </a:pPr>
            <a:r>
              <a:rPr lang="en-GB" sz="1600" dirty="0">
                <a:solidFill>
                  <a:schemeClr val="accent1">
                    <a:lumMod val="50000"/>
                  </a:schemeClr>
                </a:solidFill>
                <a:latin typeface="+mn-lt"/>
                <a:ea typeface="+mn-ea"/>
              </a:rPr>
              <a:t>A testimonial is simply a statement of praise from a satisfied client or customer (or sometimes a celebrity).</a:t>
            </a:r>
          </a:p>
        </p:txBody>
      </p:sp>
      <p:sp>
        <p:nvSpPr>
          <p:cNvPr id="32773" name="Rectangle 9">
            <a:extLst>
              <a:ext uri="{FF2B5EF4-FFF2-40B4-BE49-F238E27FC236}">
                <a16:creationId xmlns:a16="http://schemas.microsoft.com/office/drawing/2014/main" id="{5165F5F7-C40D-3C4B-B20C-E0F772F385AE}"/>
              </a:ext>
            </a:extLst>
          </p:cNvPr>
          <p:cNvSpPr>
            <a:spLocks noChangeArrowheads="1"/>
          </p:cNvSpPr>
          <p:nvPr/>
        </p:nvSpPr>
        <p:spPr bwMode="auto">
          <a:xfrm>
            <a:off x="1871663" y="3916363"/>
            <a:ext cx="58166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595959"/>
                </a:solidFill>
                <a:latin typeface="Calibri" panose="020F0502020204030204" pitchFamily="34" charset="0"/>
              </a:rPr>
              <a:t>Testimonials add credibility, believability and proof!</a:t>
            </a:r>
            <a:endParaRPr lang="en-GB" altLang="en-US" sz="1800">
              <a:solidFill>
                <a:srgbClr val="595959"/>
              </a:solidFill>
              <a:latin typeface="Calibri" panose="020F0502020204030204" pitchFamily="34" charset="0"/>
            </a:endParaRPr>
          </a:p>
          <a:p>
            <a:pPr eaLnBrk="1" hangingPunct="1">
              <a:spcBef>
                <a:spcPct val="50000"/>
              </a:spcBef>
            </a:pPr>
            <a:r>
              <a:rPr lang="en-GB" altLang="en-US" sz="1800">
                <a:solidFill>
                  <a:srgbClr val="595959"/>
                </a:solidFill>
                <a:latin typeface="Calibri" panose="020F0502020204030204" pitchFamily="34" charset="0"/>
              </a:rPr>
              <a:t>It isn’t just you saying it anymore. Buyers can relate to testimonial:</a:t>
            </a:r>
          </a:p>
          <a:p>
            <a:pPr eaLnBrk="1" hangingPunct="1">
              <a:spcBef>
                <a:spcPct val="50000"/>
              </a:spcBef>
            </a:pPr>
            <a:r>
              <a:rPr lang="en-GB" altLang="en-US" sz="1800">
                <a:solidFill>
                  <a:srgbClr val="595959"/>
                </a:solidFill>
                <a:latin typeface="Calibri" panose="020F0502020204030204" pitchFamily="34" charset="0"/>
              </a:rPr>
              <a:t>“If it worked for them then it can work for me too!”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a:extLst>
              <a:ext uri="{FF2B5EF4-FFF2-40B4-BE49-F238E27FC236}">
                <a16:creationId xmlns:a16="http://schemas.microsoft.com/office/drawing/2014/main" id="{EB43A0E5-2B10-F04E-9668-BE2297CAFB27}"/>
              </a:ext>
            </a:extLst>
          </p:cNvPr>
          <p:cNvSpPr txBox="1">
            <a:spLocks noChangeArrowheads="1"/>
          </p:cNvSpPr>
          <p:nvPr/>
        </p:nvSpPr>
        <p:spPr bwMode="auto">
          <a:xfrm>
            <a:off x="2085975" y="1582738"/>
            <a:ext cx="53482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361950" indent="-3619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276350" indent="-36195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2" eaLnBrk="1" hangingPunct="1">
              <a:spcAft>
                <a:spcPts val="600"/>
              </a:spcAft>
              <a:buSzPct val="75000"/>
              <a:buFont typeface="Courier New" panose="02070309020205020404" pitchFamily="49" charset="0"/>
              <a:buChar char="o"/>
            </a:pPr>
            <a:r>
              <a:rPr lang="en-US" altLang="en-US" sz="2000">
                <a:solidFill>
                  <a:srgbClr val="595959"/>
                </a:solidFill>
                <a:latin typeface="Calibri" panose="020F0502020204030204" pitchFamily="34" charset="0"/>
                <a:sym typeface="Gill Sans MT" panose="020B0502020104020203" pitchFamily="34" charset="77"/>
              </a:rPr>
              <a:t>Divided into 5 Sections</a:t>
            </a:r>
          </a:p>
          <a:p>
            <a:pPr lvl="2" eaLnBrk="1" hangingPunct="1">
              <a:spcAft>
                <a:spcPts val="600"/>
              </a:spcAft>
              <a:buSzPct val="75000"/>
              <a:buFont typeface="Courier New" panose="02070309020205020404" pitchFamily="49" charset="0"/>
              <a:buChar char="o"/>
            </a:pPr>
            <a:r>
              <a:rPr lang="en-US" altLang="en-US" sz="2000">
                <a:solidFill>
                  <a:srgbClr val="595959"/>
                </a:solidFill>
                <a:latin typeface="Calibri" panose="020F0502020204030204" pitchFamily="34" charset="0"/>
                <a:sym typeface="Gill Sans MT" panose="020B0502020104020203" pitchFamily="34" charset="77"/>
              </a:rPr>
              <a:t>23 Modules</a:t>
            </a:r>
          </a:p>
          <a:p>
            <a:pPr lvl="2" eaLnBrk="1" hangingPunct="1">
              <a:spcAft>
                <a:spcPts val="600"/>
              </a:spcAft>
              <a:buSzPct val="75000"/>
              <a:buFont typeface="Courier New" panose="02070309020205020404" pitchFamily="49" charset="0"/>
              <a:buChar char="o"/>
            </a:pPr>
            <a:r>
              <a:rPr lang="en-US" altLang="en-US" sz="2000">
                <a:solidFill>
                  <a:srgbClr val="595959"/>
                </a:solidFill>
                <a:latin typeface="Calibri" panose="020F0502020204030204" pitchFamily="34" charset="0"/>
                <a:sym typeface="Gill Sans MT" panose="020B0502020104020203" pitchFamily="34" charset="77"/>
              </a:rPr>
              <a:t>Workbooks</a:t>
            </a:r>
          </a:p>
          <a:p>
            <a:pPr lvl="2" eaLnBrk="1" hangingPunct="1">
              <a:spcAft>
                <a:spcPts val="600"/>
              </a:spcAft>
              <a:buSzPct val="75000"/>
              <a:buFont typeface="Courier New" panose="02070309020205020404" pitchFamily="49" charset="0"/>
              <a:buChar char="o"/>
            </a:pPr>
            <a:r>
              <a:rPr lang="en-US" altLang="en-US" sz="2000">
                <a:solidFill>
                  <a:srgbClr val="595959"/>
                </a:solidFill>
                <a:latin typeface="Calibri" panose="020F0502020204030204" pitchFamily="34" charset="0"/>
                <a:sym typeface="Gill Sans MT" panose="020B0502020104020203" pitchFamily="34" charset="77"/>
              </a:rPr>
              <a:t>Resources and Strategies</a:t>
            </a:r>
            <a:endParaRPr lang="en-US" altLang="en-US" sz="2000" b="1">
              <a:solidFill>
                <a:srgbClr val="4A452A"/>
              </a:solidFill>
              <a:latin typeface="Calibri" panose="020F0502020204030204" pitchFamily="34" charset="0"/>
              <a:sym typeface="Gill Sans MT" panose="020B0502020104020203" pitchFamily="34" charset="77"/>
            </a:endParaRPr>
          </a:p>
          <a:p>
            <a:pPr eaLnBrk="1" hangingPunct="1">
              <a:spcAft>
                <a:spcPts val="600"/>
              </a:spcAft>
            </a:pPr>
            <a:endParaRPr lang="en-US" altLang="en-US" sz="2000" b="1">
              <a:solidFill>
                <a:srgbClr val="4A452A"/>
              </a:solidFill>
              <a:latin typeface="Calibri" panose="020F0502020204030204" pitchFamily="34" charset="0"/>
              <a:sym typeface="Gill Sans MT" panose="020B0502020104020203" pitchFamily="34" charset="77"/>
            </a:endParaRPr>
          </a:p>
        </p:txBody>
      </p:sp>
      <p:sp>
        <p:nvSpPr>
          <p:cNvPr id="15362" name="TextBox 21">
            <a:extLst>
              <a:ext uri="{FF2B5EF4-FFF2-40B4-BE49-F238E27FC236}">
                <a16:creationId xmlns:a16="http://schemas.microsoft.com/office/drawing/2014/main" id="{9C9DB9B0-6727-CB4B-9AB3-AE4335758E7B}"/>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Structure Of TALISMAN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D9497E0-7448-A342-A09E-34F0ECFD996D}"/>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6</a:t>
            </a:r>
          </a:p>
        </p:txBody>
      </p:sp>
      <p:sp>
        <p:nvSpPr>
          <p:cNvPr id="33794" name="TextBox 21">
            <a:extLst>
              <a:ext uri="{FF2B5EF4-FFF2-40B4-BE49-F238E27FC236}">
                <a16:creationId xmlns:a16="http://schemas.microsoft.com/office/drawing/2014/main" id="{23F895A5-F0A2-5046-818C-B71A30ED1DC9}"/>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6. Testimonials</a:t>
            </a:r>
          </a:p>
        </p:txBody>
      </p:sp>
      <p:sp>
        <p:nvSpPr>
          <p:cNvPr id="33795" name="Rectangle 7">
            <a:extLst>
              <a:ext uri="{FF2B5EF4-FFF2-40B4-BE49-F238E27FC236}">
                <a16:creationId xmlns:a16="http://schemas.microsoft.com/office/drawing/2014/main" id="{4E3C72FA-E752-C347-849C-AA7A7BEFDC82}"/>
              </a:ext>
            </a:extLst>
          </p:cNvPr>
          <p:cNvSpPr>
            <a:spLocks noChangeArrowheads="1"/>
          </p:cNvSpPr>
          <p:nvPr/>
        </p:nvSpPr>
        <p:spPr bwMode="auto">
          <a:xfrm>
            <a:off x="1871663" y="830263"/>
            <a:ext cx="58166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What Makes A Testimonial Powerful?</a:t>
            </a:r>
            <a:endParaRPr lang="en-GB"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Identify Persons Giving Testimonials By Their Name, Their Title, What They Do, And Where They’re From.</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Make Sure Your Testimonials Are Specific.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Is The Testimonial Positive?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Is The Testimonial Clear?</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The Amazing Secret Nobody Uses.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Get Testimonials From Both Sexes.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 Testimonial Should Always Be Enclosed By Quotation Marks.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 Testimonial Is Stronger When It Is Accompanied By The Photo Of The Person Giving The Testimonial.</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Testimonials Don’t Have To Come Solely From Clients Or Customers.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Each Testimonial Should Vary From The Next To Enable You To Match Testimonials To The Prospects Circumstances.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Try To Get Your Testimonials On Different Formats.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FB5FA66-6EB3-5E43-9ABB-64773CE3F534}"/>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6</a:t>
            </a:r>
          </a:p>
        </p:txBody>
      </p:sp>
      <p:sp>
        <p:nvSpPr>
          <p:cNvPr id="34818" name="TextBox 21">
            <a:extLst>
              <a:ext uri="{FF2B5EF4-FFF2-40B4-BE49-F238E27FC236}">
                <a16:creationId xmlns:a16="http://schemas.microsoft.com/office/drawing/2014/main" id="{ECF79462-C5A7-5345-9959-8BE549F7447B}"/>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6. Testimonials</a:t>
            </a:r>
          </a:p>
        </p:txBody>
      </p:sp>
      <p:sp>
        <p:nvSpPr>
          <p:cNvPr id="34819" name="Rectangle 7">
            <a:extLst>
              <a:ext uri="{FF2B5EF4-FFF2-40B4-BE49-F238E27FC236}">
                <a16:creationId xmlns:a16="http://schemas.microsoft.com/office/drawing/2014/main" id="{B3C6B69F-F95E-6F49-8C1D-B218C28AB8CE}"/>
              </a:ext>
            </a:extLst>
          </p:cNvPr>
          <p:cNvSpPr>
            <a:spLocks noChangeArrowheads="1"/>
          </p:cNvSpPr>
          <p:nvPr/>
        </p:nvSpPr>
        <p:spPr bwMode="auto">
          <a:xfrm>
            <a:off x="1871663" y="1093788"/>
            <a:ext cx="58166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How To Get Testimonials</a:t>
            </a:r>
          </a:p>
          <a:p>
            <a:pPr lvl="1" eaLnBrk="1" hangingPunct="1">
              <a:spcAft>
                <a:spcPts val="600"/>
              </a:spcAft>
            </a:pPr>
            <a:r>
              <a:rPr lang="en-US" altLang="en-US" sz="1600" b="1">
                <a:solidFill>
                  <a:srgbClr val="595959"/>
                </a:solidFill>
                <a:latin typeface="Calibri" panose="020F0502020204030204" pitchFamily="34" charset="0"/>
              </a:rPr>
              <a:t>Getting testimonials is simple:</a:t>
            </a:r>
            <a:endParaRPr lang="en-US" altLang="en-US" sz="2000" b="1">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Ask For A Testimonial Straight After Completing Some Work For The Client.</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Writing The Testimonial Yourself With A Helping Hand From Your Client Or Customer.</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Unsolicited testimonial letters.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Contests.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Feedback Sheets and Questionnaires.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Well Known People.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Conversational Comments.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Seminars.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Appreciation.</a:t>
            </a:r>
            <a:endParaRPr lang="en-GB" altLang="en-US" sz="1600">
              <a:latin typeface="Calibri" panose="020F0502020204030204" pitchFamily="34" charset="0"/>
            </a:endParaRPr>
          </a:p>
        </p:txBody>
      </p:sp>
      <p:sp>
        <p:nvSpPr>
          <p:cNvPr id="34820" name="TextBox 5">
            <a:extLst>
              <a:ext uri="{FF2B5EF4-FFF2-40B4-BE49-F238E27FC236}">
                <a16:creationId xmlns:a16="http://schemas.microsoft.com/office/drawing/2014/main" id="{F55E7600-78F1-B34B-9303-E60FBEF06FE5}"/>
              </a:ext>
            </a:extLst>
          </p:cNvPr>
          <p:cNvSpPr txBox="1">
            <a:spLocks noChangeArrowheads="1"/>
          </p:cNvSpPr>
          <p:nvPr/>
        </p:nvSpPr>
        <p:spPr bwMode="auto">
          <a:xfrm>
            <a:off x="1871663" y="5443538"/>
            <a:ext cx="5816600" cy="830262"/>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“Use testimonials in every marketing communication you have with your prospects and you’ll get more leads, more sales and more clients or customers - guaranteed!”</a:t>
            </a:r>
            <a:endParaRPr lang="en-US" altLang="en-US" sz="1600">
              <a:solidFill>
                <a:srgbClr val="254061"/>
              </a:solidFill>
              <a:latin typeface="Calibri" panose="020F0502020204030204" pitchFamily="34" charset="0"/>
            </a:endParaRPr>
          </a:p>
        </p:txBody>
      </p:sp>
      <p:sp>
        <p:nvSpPr>
          <p:cNvPr id="9" name="TextBox 8">
            <a:extLst>
              <a:ext uri="{FF2B5EF4-FFF2-40B4-BE49-F238E27FC236}">
                <a16:creationId xmlns:a16="http://schemas.microsoft.com/office/drawing/2014/main" id="{532B32F8-AFBD-554B-8468-00608A6CFC53}"/>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910C81A-3C44-0A42-B943-2DDB6EFB78C5}"/>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7</a:t>
            </a:r>
          </a:p>
        </p:txBody>
      </p:sp>
      <p:sp>
        <p:nvSpPr>
          <p:cNvPr id="35842" name="TextBox 21">
            <a:extLst>
              <a:ext uri="{FF2B5EF4-FFF2-40B4-BE49-F238E27FC236}">
                <a16:creationId xmlns:a16="http://schemas.microsoft.com/office/drawing/2014/main" id="{E8C3F629-C659-C241-9C4B-30C1A0ECF06B}"/>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7. Irresistible Offers</a:t>
            </a:r>
          </a:p>
        </p:txBody>
      </p:sp>
      <p:sp>
        <p:nvSpPr>
          <p:cNvPr id="35843" name="Rectangle 7">
            <a:extLst>
              <a:ext uri="{FF2B5EF4-FFF2-40B4-BE49-F238E27FC236}">
                <a16:creationId xmlns:a16="http://schemas.microsoft.com/office/drawing/2014/main" id="{9CB6D419-6FE5-B948-92FC-CEB7EB4A5676}"/>
              </a:ext>
            </a:extLst>
          </p:cNvPr>
          <p:cNvSpPr>
            <a:spLocks noChangeArrowheads="1"/>
          </p:cNvSpPr>
          <p:nvPr/>
        </p:nvSpPr>
        <p:spPr bwMode="auto">
          <a:xfrm>
            <a:off x="1871663" y="1017588"/>
            <a:ext cx="58166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How To Multiply Sales And Profits</a:t>
            </a:r>
          </a:p>
          <a:p>
            <a:pPr eaLnBrk="1" hangingPunct="1"/>
            <a:r>
              <a:rPr lang="en-US" altLang="en-US" sz="1600" b="1">
                <a:solidFill>
                  <a:srgbClr val="595959"/>
                </a:solidFill>
                <a:latin typeface="Calibri" panose="020F0502020204030204" pitchFamily="34" charset="0"/>
              </a:rPr>
              <a:t>Understanding </a:t>
            </a:r>
            <a:r>
              <a:rPr lang="ja-JP" altLang="en-US" sz="1600" b="1">
                <a:solidFill>
                  <a:srgbClr val="595959"/>
                </a:solidFill>
                <a:latin typeface="Calibri" panose="020F0502020204030204" pitchFamily="34" charset="0"/>
              </a:rPr>
              <a:t>‘</a:t>
            </a:r>
            <a:r>
              <a:rPr lang="en-US" altLang="ja-JP" sz="1600" b="1">
                <a:solidFill>
                  <a:srgbClr val="595959"/>
                </a:solidFill>
                <a:latin typeface="Calibri" panose="020F0502020204030204" pitchFamily="34" charset="0"/>
              </a:rPr>
              <a:t>Cost Of Client Acquisition</a:t>
            </a:r>
            <a:r>
              <a:rPr lang="ja-JP" altLang="en-US" sz="1600" b="1">
                <a:solidFill>
                  <a:srgbClr val="595959"/>
                </a:solidFill>
                <a:latin typeface="Calibri" panose="020F0502020204030204" pitchFamily="34" charset="0"/>
              </a:rPr>
              <a:t>’</a:t>
            </a:r>
            <a:endParaRPr lang="en-US" altLang="ja-JP" sz="2000" b="1">
              <a:solidFill>
                <a:srgbClr val="595959"/>
              </a:solidFill>
              <a:latin typeface="Calibri" panose="020F0502020204030204" pitchFamily="34" charset="0"/>
            </a:endParaRPr>
          </a:p>
          <a:p>
            <a:pPr eaLnBrk="1" hangingPunct="1">
              <a:spcAft>
                <a:spcPts val="1200"/>
              </a:spcAft>
            </a:pPr>
            <a:r>
              <a:rPr lang="en-GB" altLang="en-US" sz="1600">
                <a:solidFill>
                  <a:srgbClr val="595959"/>
                </a:solidFill>
                <a:latin typeface="Calibri" panose="020F0502020204030204" pitchFamily="34" charset="0"/>
              </a:rPr>
              <a:t>The ‘cost of client acquisition’ is the amount of money you are prepared to spend on lead generation to get a new client or customer. </a:t>
            </a:r>
          </a:p>
          <a:p>
            <a:pPr eaLnBrk="1" hangingPunct="1"/>
            <a:r>
              <a:rPr lang="en-GB" altLang="en-US" sz="1600">
                <a:solidFill>
                  <a:srgbClr val="595959"/>
                </a:solidFill>
                <a:latin typeface="Calibri" panose="020F0502020204030204" pitchFamily="34" charset="0"/>
              </a:rPr>
              <a:t>This can be high – Nothing necessarily wrong with this.</a:t>
            </a:r>
          </a:p>
          <a:p>
            <a:pPr eaLnBrk="1" hangingPunct="1"/>
            <a:endParaRPr lang="en-GB" altLang="en-US" sz="1600">
              <a:solidFill>
                <a:srgbClr val="595959"/>
              </a:solidFill>
              <a:latin typeface="Calibri" panose="020F0502020204030204" pitchFamily="34" charset="0"/>
            </a:endParaRPr>
          </a:p>
          <a:p>
            <a:pPr eaLnBrk="1" hangingPunct="1"/>
            <a:r>
              <a:rPr lang="en-US" altLang="en-US" sz="1600" b="1">
                <a:solidFill>
                  <a:srgbClr val="595959"/>
                </a:solidFill>
                <a:latin typeface="Calibri" panose="020F0502020204030204" pitchFamily="34" charset="0"/>
              </a:rPr>
              <a:t>Understanding </a:t>
            </a:r>
            <a:r>
              <a:rPr lang="ja-JP" altLang="en-US" sz="1600" b="1">
                <a:solidFill>
                  <a:srgbClr val="595959"/>
                </a:solidFill>
                <a:latin typeface="Calibri" panose="020F0502020204030204" pitchFamily="34" charset="0"/>
              </a:rPr>
              <a:t>‘</a:t>
            </a:r>
            <a:r>
              <a:rPr lang="en-US" altLang="ja-JP" sz="1600" b="1">
                <a:solidFill>
                  <a:srgbClr val="595959"/>
                </a:solidFill>
                <a:latin typeface="Calibri" panose="020F0502020204030204" pitchFamily="34" charset="0"/>
              </a:rPr>
              <a:t>Lifetime Customer Value</a:t>
            </a:r>
            <a:r>
              <a:rPr lang="ja-JP" altLang="en-US" sz="1600" b="1">
                <a:solidFill>
                  <a:srgbClr val="595959"/>
                </a:solidFill>
                <a:latin typeface="Calibri" panose="020F0502020204030204" pitchFamily="34" charset="0"/>
              </a:rPr>
              <a:t>’</a:t>
            </a:r>
            <a:endParaRPr lang="en-US" altLang="ja-JP" sz="1600" b="1">
              <a:solidFill>
                <a:srgbClr val="595959"/>
              </a:solidFill>
              <a:latin typeface="Calibri" panose="020F0502020204030204" pitchFamily="34" charset="0"/>
            </a:endParaRPr>
          </a:p>
          <a:p>
            <a:pPr eaLnBrk="1" hangingPunct="1"/>
            <a:r>
              <a:rPr lang="en-GB" altLang="en-US" sz="1600">
                <a:solidFill>
                  <a:srgbClr val="595959"/>
                </a:solidFill>
                <a:latin typeface="Calibri" panose="020F0502020204030204" pitchFamily="34" charset="0"/>
              </a:rPr>
              <a:t>The ‘lifetime customer value’ is the average profit a client or customer generates for you during the lifetime of the relationship. </a:t>
            </a:r>
            <a:endParaRPr lang="en-US" altLang="en-US" sz="1600" b="1">
              <a:solidFill>
                <a:srgbClr val="595959"/>
              </a:solidFill>
              <a:latin typeface="Calibri" panose="020F0502020204030204" pitchFamily="34" charset="0"/>
            </a:endParaRPr>
          </a:p>
          <a:p>
            <a:pPr eaLnBrk="1" hangingPunct="1"/>
            <a:endParaRPr lang="en-GB" altLang="en-US" sz="1600">
              <a:solidFill>
                <a:srgbClr val="595959"/>
              </a:solidFill>
              <a:latin typeface="Calibri" panose="020F0502020204030204" pitchFamily="34" charset="0"/>
            </a:endParaRPr>
          </a:p>
          <a:p>
            <a:pPr eaLnBrk="1" hangingPunct="1"/>
            <a:endParaRPr lang="en-GB" altLang="en-US" sz="1600">
              <a:solidFill>
                <a:srgbClr val="595959"/>
              </a:solidFill>
              <a:latin typeface="Calibri" panose="020F0502020204030204" pitchFamily="34" charset="0"/>
            </a:endParaRPr>
          </a:p>
          <a:p>
            <a:pPr eaLnBrk="1" hangingPunct="1"/>
            <a:endParaRPr lang="en-GB" altLang="en-US" sz="1600">
              <a:solidFill>
                <a:srgbClr val="595959"/>
              </a:solidFill>
              <a:latin typeface="Calibri" panose="020F0502020204030204" pitchFamily="34" charset="0"/>
            </a:endParaRPr>
          </a:p>
        </p:txBody>
      </p:sp>
      <p:sp>
        <p:nvSpPr>
          <p:cNvPr id="35844" name="TextBox 4">
            <a:extLst>
              <a:ext uri="{FF2B5EF4-FFF2-40B4-BE49-F238E27FC236}">
                <a16:creationId xmlns:a16="http://schemas.microsoft.com/office/drawing/2014/main" id="{F118467D-E2AB-AF4F-8FF4-9F8E3191E105}"/>
              </a:ext>
            </a:extLst>
          </p:cNvPr>
          <p:cNvSpPr txBox="1">
            <a:spLocks noChangeArrowheads="1"/>
          </p:cNvSpPr>
          <p:nvPr/>
        </p:nvSpPr>
        <p:spPr bwMode="auto">
          <a:xfrm>
            <a:off x="1871663" y="4103688"/>
            <a:ext cx="5816600" cy="58578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Knowing these gives a business enormous advantage. It now knows that it can spend MORE to acquire a new customer.</a:t>
            </a:r>
            <a:endParaRPr lang="en-US" altLang="en-US" sz="1600">
              <a:solidFill>
                <a:srgbClr val="254061"/>
              </a:solidFill>
              <a:latin typeface="Calibri" panose="020F0502020204030204" pitchFamily="34" charset="0"/>
            </a:endParaRPr>
          </a:p>
        </p:txBody>
      </p:sp>
      <p:sp>
        <p:nvSpPr>
          <p:cNvPr id="35845" name="Rectangle 6">
            <a:extLst>
              <a:ext uri="{FF2B5EF4-FFF2-40B4-BE49-F238E27FC236}">
                <a16:creationId xmlns:a16="http://schemas.microsoft.com/office/drawing/2014/main" id="{52ADB909-6515-FD43-B958-22B7B4AE0626}"/>
              </a:ext>
            </a:extLst>
          </p:cNvPr>
          <p:cNvSpPr>
            <a:spLocks noChangeArrowheads="1"/>
          </p:cNvSpPr>
          <p:nvPr/>
        </p:nvSpPr>
        <p:spPr bwMode="auto">
          <a:xfrm>
            <a:off x="1871663" y="4835525"/>
            <a:ext cx="5816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595959"/>
                </a:solidFill>
                <a:latin typeface="Calibri" panose="020F0502020204030204" pitchFamily="34" charset="0"/>
              </a:rPr>
              <a:t>The business goes from:</a:t>
            </a:r>
            <a:endParaRPr lang="en-GB" altLang="en-US" sz="1600">
              <a:solidFill>
                <a:srgbClr val="595959"/>
              </a:solidFill>
              <a:latin typeface="Calibri" panose="020F0502020204030204" pitchFamily="34" charset="0"/>
            </a:endParaRPr>
          </a:p>
          <a:p>
            <a:pPr eaLnBrk="1" hangingPunct="1"/>
            <a:r>
              <a:rPr lang="en-GB" altLang="en-US" sz="1600">
                <a:solidFill>
                  <a:srgbClr val="595959"/>
                </a:solidFill>
                <a:latin typeface="Calibri" panose="020F0502020204030204" pitchFamily="34" charset="0"/>
              </a:rPr>
              <a:t>‘How much money did we make on the </a:t>
            </a:r>
            <a:r>
              <a:rPr lang="en-GB" altLang="en-US" sz="1600" b="1">
                <a:solidFill>
                  <a:srgbClr val="595959"/>
                </a:solidFill>
                <a:latin typeface="Calibri" panose="020F0502020204030204" pitchFamily="34" charset="0"/>
              </a:rPr>
              <a:t>first</a:t>
            </a:r>
            <a:r>
              <a:rPr lang="en-GB" altLang="en-US" sz="1600">
                <a:solidFill>
                  <a:srgbClr val="595959"/>
                </a:solidFill>
                <a:latin typeface="Calibri" panose="020F0502020204030204" pitchFamily="34" charset="0"/>
              </a:rPr>
              <a:t> order?’ </a:t>
            </a:r>
            <a:endParaRPr lang="en-US" altLang="en-US" sz="1600">
              <a:solidFill>
                <a:srgbClr val="595959"/>
              </a:solidFill>
              <a:latin typeface="Calibri" panose="020F0502020204030204" pitchFamily="34" charset="0"/>
            </a:endParaRPr>
          </a:p>
          <a:p>
            <a:pPr eaLnBrk="1" hangingPunct="1">
              <a:spcBef>
                <a:spcPct val="50000"/>
              </a:spcBef>
            </a:pPr>
            <a:r>
              <a:rPr lang="en-GB" altLang="en-US" sz="1600" b="1">
                <a:solidFill>
                  <a:srgbClr val="595959"/>
                </a:solidFill>
                <a:latin typeface="Calibri" panose="020F0502020204030204" pitchFamily="34" charset="0"/>
              </a:rPr>
              <a:t>To:</a:t>
            </a:r>
          </a:p>
          <a:p>
            <a:pPr eaLnBrk="1" hangingPunct="1"/>
            <a:r>
              <a:rPr lang="en-GB" altLang="en-US" sz="1600">
                <a:solidFill>
                  <a:srgbClr val="595959"/>
                </a:solidFill>
                <a:latin typeface="Calibri" panose="020F0502020204030204" pitchFamily="34" charset="0"/>
              </a:rPr>
              <a:t>‘How much money have we made over the </a:t>
            </a:r>
            <a:r>
              <a:rPr lang="en-GB" altLang="en-US" sz="1600" b="1">
                <a:solidFill>
                  <a:srgbClr val="595959"/>
                </a:solidFill>
                <a:latin typeface="Calibri" panose="020F0502020204030204" pitchFamily="34" charset="0"/>
              </a:rPr>
              <a:t>duration</a:t>
            </a:r>
            <a:r>
              <a:rPr lang="en-GB" altLang="en-US" sz="1600">
                <a:solidFill>
                  <a:srgbClr val="595959"/>
                </a:solidFill>
                <a:latin typeface="Calibri" panose="020F0502020204030204" pitchFamily="34" charset="0"/>
              </a:rPr>
              <a:t> of the relationship?’</a:t>
            </a:r>
            <a:endParaRPr lang="en-US" altLang="en-US" sz="1600">
              <a:solidFill>
                <a:srgbClr val="595959"/>
              </a:solidFill>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39346F0-8DCD-2046-80E6-5DE3800E08CA}"/>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7</a:t>
            </a:r>
          </a:p>
        </p:txBody>
      </p:sp>
      <p:sp>
        <p:nvSpPr>
          <p:cNvPr id="36866" name="TextBox 21">
            <a:extLst>
              <a:ext uri="{FF2B5EF4-FFF2-40B4-BE49-F238E27FC236}">
                <a16:creationId xmlns:a16="http://schemas.microsoft.com/office/drawing/2014/main" id="{9D3DFFF8-7089-FA45-8B89-EBE6D3DD3037}"/>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7. Irresistible Offers</a:t>
            </a:r>
          </a:p>
        </p:txBody>
      </p:sp>
      <p:sp>
        <p:nvSpPr>
          <p:cNvPr id="36867" name="Rectangle 7">
            <a:extLst>
              <a:ext uri="{FF2B5EF4-FFF2-40B4-BE49-F238E27FC236}">
                <a16:creationId xmlns:a16="http://schemas.microsoft.com/office/drawing/2014/main" id="{A1875763-E7B0-D145-9E83-4E37E3CFC077}"/>
              </a:ext>
            </a:extLst>
          </p:cNvPr>
          <p:cNvSpPr>
            <a:spLocks noChangeArrowheads="1"/>
          </p:cNvSpPr>
          <p:nvPr/>
        </p:nvSpPr>
        <p:spPr bwMode="auto">
          <a:xfrm>
            <a:off x="1947863" y="973138"/>
            <a:ext cx="581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1600" b="1">
                <a:solidFill>
                  <a:srgbClr val="595959"/>
                </a:solidFill>
                <a:latin typeface="Calibri" panose="020F0502020204030204" pitchFamily="34" charset="0"/>
              </a:rPr>
              <a:t>Traditional Approach</a:t>
            </a:r>
          </a:p>
        </p:txBody>
      </p:sp>
      <p:graphicFrame>
        <p:nvGraphicFramePr>
          <p:cNvPr id="36868" name="Object 2">
            <a:extLst>
              <a:ext uri="{FF2B5EF4-FFF2-40B4-BE49-F238E27FC236}">
                <a16:creationId xmlns:a16="http://schemas.microsoft.com/office/drawing/2014/main" id="{A9CEE739-939A-AA4C-B040-81F57511E435}"/>
              </a:ext>
            </a:extLst>
          </p:cNvPr>
          <p:cNvGraphicFramePr>
            <a:graphicFrameLocks noChangeAspect="1"/>
          </p:cNvGraphicFramePr>
          <p:nvPr/>
        </p:nvGraphicFramePr>
        <p:xfrm>
          <a:off x="2919413" y="1323975"/>
          <a:ext cx="3703637" cy="2424113"/>
        </p:xfrm>
        <a:graphic>
          <a:graphicData uri="http://schemas.openxmlformats.org/presentationml/2006/ole">
            <mc:AlternateContent xmlns:mc="http://schemas.openxmlformats.org/markup-compatibility/2006">
              <mc:Choice xmlns:v="urn:schemas-microsoft-com:vml" Requires="v">
                <p:oleObj spid="_x0000_s36873" name="Document" r:id="rId3" imgW="11252200" imgH="7366000" progId="Word.Document.12">
                  <p:link updateAutomatic="1"/>
                </p:oleObj>
              </mc:Choice>
              <mc:Fallback>
                <p:oleObj name="Document" r:id="rId3" imgW="11252200" imgH="7366000"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3" y="1323975"/>
                        <a:ext cx="3703637" cy="242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6869" name="Rectangle 8">
            <a:extLst>
              <a:ext uri="{FF2B5EF4-FFF2-40B4-BE49-F238E27FC236}">
                <a16:creationId xmlns:a16="http://schemas.microsoft.com/office/drawing/2014/main" id="{D51A04FA-61B1-9F4B-A2C6-429849ECA6A7}"/>
              </a:ext>
            </a:extLst>
          </p:cNvPr>
          <p:cNvSpPr>
            <a:spLocks noChangeArrowheads="1"/>
          </p:cNvSpPr>
          <p:nvPr/>
        </p:nvSpPr>
        <p:spPr bwMode="auto">
          <a:xfrm>
            <a:off x="1973263" y="3671888"/>
            <a:ext cx="581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1600" b="1">
                <a:solidFill>
                  <a:srgbClr val="595959"/>
                </a:solidFill>
                <a:latin typeface="Calibri" panose="020F0502020204030204" pitchFamily="34" charset="0"/>
              </a:rPr>
              <a:t>Acquisition Approach</a:t>
            </a:r>
          </a:p>
        </p:txBody>
      </p:sp>
      <p:graphicFrame>
        <p:nvGraphicFramePr>
          <p:cNvPr id="36870" name="Object 3">
            <a:extLst>
              <a:ext uri="{FF2B5EF4-FFF2-40B4-BE49-F238E27FC236}">
                <a16:creationId xmlns:a16="http://schemas.microsoft.com/office/drawing/2014/main" id="{8B71AFAF-2F3F-3946-BFFE-87F5F9898436}"/>
              </a:ext>
            </a:extLst>
          </p:cNvPr>
          <p:cNvGraphicFramePr>
            <a:graphicFrameLocks noChangeAspect="1"/>
          </p:cNvGraphicFramePr>
          <p:nvPr/>
        </p:nvGraphicFramePr>
        <p:xfrm>
          <a:off x="2911475" y="4019550"/>
          <a:ext cx="3709988" cy="2252663"/>
        </p:xfrm>
        <a:graphic>
          <a:graphicData uri="http://schemas.openxmlformats.org/presentationml/2006/ole">
            <mc:AlternateContent xmlns:mc="http://schemas.openxmlformats.org/markup-compatibility/2006">
              <mc:Choice xmlns:v="urn:schemas-microsoft-com:vml" Requires="v">
                <p:oleObj spid="_x0000_s36874" name="Document" r:id="rId3" imgW="11252200" imgH="6832600" progId="Word.Document.12">
                  <p:link updateAutomatic="1"/>
                </p:oleObj>
              </mc:Choice>
              <mc:Fallback>
                <p:oleObj name="Document" r:id="rId3" imgW="11252200" imgH="6832600" progId="Word.Document.12">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475" y="4019550"/>
                        <a:ext cx="3709988" cy="225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C0B4CEE-0579-EF45-BF7C-A62E83568C17}"/>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7</a:t>
            </a:r>
          </a:p>
        </p:txBody>
      </p:sp>
      <p:sp>
        <p:nvSpPr>
          <p:cNvPr id="37890" name="TextBox 21">
            <a:extLst>
              <a:ext uri="{FF2B5EF4-FFF2-40B4-BE49-F238E27FC236}">
                <a16:creationId xmlns:a16="http://schemas.microsoft.com/office/drawing/2014/main" id="{F03201AD-7C8E-6E40-8CA9-E90D7DB9DCB2}"/>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7. Irresistible Offers</a:t>
            </a:r>
          </a:p>
        </p:txBody>
      </p:sp>
      <p:sp>
        <p:nvSpPr>
          <p:cNvPr id="37891" name="Rectangle 7">
            <a:extLst>
              <a:ext uri="{FF2B5EF4-FFF2-40B4-BE49-F238E27FC236}">
                <a16:creationId xmlns:a16="http://schemas.microsoft.com/office/drawing/2014/main" id="{917D7072-36D9-9F44-9034-969A88C2EA2A}"/>
              </a:ext>
            </a:extLst>
          </p:cNvPr>
          <p:cNvSpPr>
            <a:spLocks noChangeArrowheads="1"/>
          </p:cNvSpPr>
          <p:nvPr/>
        </p:nvSpPr>
        <p:spPr bwMode="auto">
          <a:xfrm>
            <a:off x="1871663" y="1093788"/>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How To Create An Irresistible Offer</a:t>
            </a:r>
          </a:p>
        </p:txBody>
      </p:sp>
      <p:sp>
        <p:nvSpPr>
          <p:cNvPr id="37892" name="Rectangle 9">
            <a:extLst>
              <a:ext uri="{FF2B5EF4-FFF2-40B4-BE49-F238E27FC236}">
                <a16:creationId xmlns:a16="http://schemas.microsoft.com/office/drawing/2014/main" id="{3DB47321-67FC-D844-80AB-81A8D0787F97}"/>
              </a:ext>
            </a:extLst>
          </p:cNvPr>
          <p:cNvSpPr>
            <a:spLocks noChangeArrowheads="1"/>
          </p:cNvSpPr>
          <p:nvPr/>
        </p:nvSpPr>
        <p:spPr bwMode="auto">
          <a:xfrm>
            <a:off x="1871663" y="1657350"/>
            <a:ext cx="581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595959"/>
                </a:solidFill>
                <a:latin typeface="Calibri" panose="020F0502020204030204" pitchFamily="34" charset="0"/>
              </a:rPr>
              <a:t>Born from combining the </a:t>
            </a:r>
            <a:r>
              <a:rPr lang="en-GB" altLang="en-US" sz="1600">
                <a:solidFill>
                  <a:srgbClr val="595959"/>
                </a:solidFill>
                <a:latin typeface="Calibri" panose="020F0502020204030204" pitchFamily="34" charset="0"/>
              </a:rPr>
              <a:t>dual power of ‘cost of client acquisition’ and ‘lifetime customer value.’</a:t>
            </a:r>
            <a:r>
              <a:rPr lang="en-US" altLang="ja-JP" sz="1600">
                <a:solidFill>
                  <a:srgbClr val="595959"/>
                </a:solidFill>
                <a:latin typeface="Calibri" panose="020F0502020204030204" pitchFamily="34" charset="0"/>
              </a:rPr>
              <a:t>  </a:t>
            </a:r>
            <a:endParaRPr lang="en-US" altLang="en-US" sz="1600">
              <a:solidFill>
                <a:srgbClr val="595959"/>
              </a:solidFill>
              <a:latin typeface="Calibri" panose="020F0502020204030204" pitchFamily="34" charset="0"/>
            </a:endParaRPr>
          </a:p>
        </p:txBody>
      </p:sp>
      <p:sp>
        <p:nvSpPr>
          <p:cNvPr id="37893" name="TextBox 11">
            <a:extLst>
              <a:ext uri="{FF2B5EF4-FFF2-40B4-BE49-F238E27FC236}">
                <a16:creationId xmlns:a16="http://schemas.microsoft.com/office/drawing/2014/main" id="{B6C319FA-C24E-9F40-B0A0-9E3AED163C83}"/>
              </a:ext>
            </a:extLst>
          </p:cNvPr>
          <p:cNvSpPr txBox="1">
            <a:spLocks noChangeArrowheads="1"/>
          </p:cNvSpPr>
          <p:nvPr/>
        </p:nvSpPr>
        <p:spPr bwMode="auto">
          <a:xfrm>
            <a:off x="1871663" y="2346325"/>
            <a:ext cx="5816600" cy="83185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Using Irresistible Offers is like ‘bribing’ prospects to become your customers. You are not focussing on the first sale but on the amount of profit over the duration of the relationship.</a:t>
            </a:r>
            <a:endParaRPr lang="en-US" altLang="en-US" sz="1600">
              <a:solidFill>
                <a:srgbClr val="254061"/>
              </a:solidFill>
              <a:latin typeface="Calibri" panose="020F0502020204030204" pitchFamily="34" charset="0"/>
            </a:endParaRPr>
          </a:p>
        </p:txBody>
      </p:sp>
      <p:sp>
        <p:nvSpPr>
          <p:cNvPr id="37894" name="Rectangle 14">
            <a:extLst>
              <a:ext uri="{FF2B5EF4-FFF2-40B4-BE49-F238E27FC236}">
                <a16:creationId xmlns:a16="http://schemas.microsoft.com/office/drawing/2014/main" id="{FD3063A8-DF78-E341-AD5F-2598AC909A87}"/>
              </a:ext>
            </a:extLst>
          </p:cNvPr>
          <p:cNvSpPr>
            <a:spLocks noChangeArrowheads="1"/>
          </p:cNvSpPr>
          <p:nvPr/>
        </p:nvSpPr>
        <p:spPr bwMode="auto">
          <a:xfrm>
            <a:off x="1871663" y="3429000"/>
            <a:ext cx="5816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1600" b="1">
                <a:solidFill>
                  <a:srgbClr val="595959"/>
                </a:solidFill>
                <a:latin typeface="Calibri" panose="020F0502020204030204" pitchFamily="34" charset="0"/>
              </a:rPr>
              <a:t>Three Ways That Work:</a:t>
            </a:r>
            <a:endParaRPr lang="en-GB"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Free trials of the product or service.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Free Special Reports.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Free additional products or services.</a:t>
            </a:r>
          </a:p>
        </p:txBody>
      </p:sp>
      <p:sp>
        <p:nvSpPr>
          <p:cNvPr id="37895" name="TextBox 15">
            <a:extLst>
              <a:ext uri="{FF2B5EF4-FFF2-40B4-BE49-F238E27FC236}">
                <a16:creationId xmlns:a16="http://schemas.microsoft.com/office/drawing/2014/main" id="{28838B06-676A-6E46-8104-855E761DFC2F}"/>
              </a:ext>
            </a:extLst>
          </p:cNvPr>
          <p:cNvSpPr txBox="1">
            <a:spLocks noChangeArrowheads="1"/>
          </p:cNvSpPr>
          <p:nvPr/>
        </p:nvSpPr>
        <p:spPr bwMode="auto">
          <a:xfrm>
            <a:off x="1871663" y="5124450"/>
            <a:ext cx="5816600" cy="338138"/>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Think: ‘What can I offer my prospects that they simply can't refuse?’</a:t>
            </a:r>
            <a:endParaRPr lang="en-US" altLang="ja-JP" sz="1600">
              <a:solidFill>
                <a:srgbClr val="254061"/>
              </a:solidFill>
              <a:latin typeface="Calibri" panose="020F0502020204030204" pitchFamily="34" charset="0"/>
            </a:endParaRPr>
          </a:p>
          <a:p>
            <a:pPr eaLnBrk="1" hangingPunct="1"/>
            <a:endParaRPr lang="en-US" altLang="en-US" sz="1600">
              <a:solidFill>
                <a:srgbClr val="254061"/>
              </a:solidFill>
              <a:latin typeface="Calibri" panose="020F0502020204030204" pitchFamily="34" charset="0"/>
            </a:endParaRPr>
          </a:p>
        </p:txBody>
      </p:sp>
      <p:sp>
        <p:nvSpPr>
          <p:cNvPr id="37896" name="Rectangle 16">
            <a:extLst>
              <a:ext uri="{FF2B5EF4-FFF2-40B4-BE49-F238E27FC236}">
                <a16:creationId xmlns:a16="http://schemas.microsoft.com/office/drawing/2014/main" id="{DBBC4703-54A3-F14D-8D77-BDAAD61F3329}"/>
              </a:ext>
            </a:extLst>
          </p:cNvPr>
          <p:cNvSpPr>
            <a:spLocks noChangeArrowheads="1"/>
          </p:cNvSpPr>
          <p:nvPr/>
        </p:nvSpPr>
        <p:spPr bwMode="auto">
          <a:xfrm>
            <a:off x="1871663" y="5635625"/>
            <a:ext cx="5816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595959"/>
                </a:solidFill>
                <a:latin typeface="Calibri" panose="020F0502020204030204" pitchFamily="34" charset="0"/>
              </a:rPr>
              <a:t>Don</a:t>
            </a:r>
            <a:r>
              <a:rPr lang="ja-JP" altLang="en-US" sz="1600">
                <a:solidFill>
                  <a:srgbClr val="595959"/>
                </a:solidFill>
                <a:latin typeface="Calibri" panose="020F0502020204030204" pitchFamily="34" charset="0"/>
              </a:rPr>
              <a:t>’</a:t>
            </a:r>
            <a:r>
              <a:rPr lang="en-US" altLang="ja-JP" sz="1600">
                <a:solidFill>
                  <a:srgbClr val="595959"/>
                </a:solidFill>
                <a:latin typeface="Calibri" panose="020F0502020204030204" pitchFamily="34" charset="0"/>
              </a:rPr>
              <a:t>t Discount! It significantly reduces profit and cheapens the product or service</a:t>
            </a:r>
            <a:endParaRPr lang="en-US" altLang="en-US" sz="1600">
              <a:solidFill>
                <a:srgbClr val="595959"/>
              </a:solidFill>
              <a:latin typeface="Calibri" panose="020F0502020204030204" pitchFamily="34" charset="0"/>
            </a:endParaRPr>
          </a:p>
        </p:txBody>
      </p:sp>
      <p:sp>
        <p:nvSpPr>
          <p:cNvPr id="14" name="TextBox 13">
            <a:extLst>
              <a:ext uri="{FF2B5EF4-FFF2-40B4-BE49-F238E27FC236}">
                <a16:creationId xmlns:a16="http://schemas.microsoft.com/office/drawing/2014/main" id="{3D6AD9F3-EEF7-9A47-AA85-9FB9C9B322CF}"/>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2BDD273-BAB6-EB4F-91D6-5200FDF633EA}"/>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8</a:t>
            </a:r>
          </a:p>
        </p:txBody>
      </p:sp>
      <p:sp>
        <p:nvSpPr>
          <p:cNvPr id="38914" name="TextBox 21">
            <a:extLst>
              <a:ext uri="{FF2B5EF4-FFF2-40B4-BE49-F238E27FC236}">
                <a16:creationId xmlns:a16="http://schemas.microsoft.com/office/drawing/2014/main" id="{1DC8FF68-848F-1541-8F0E-F00E66773369}"/>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8. Your Lead Generation Strategy</a:t>
            </a:r>
          </a:p>
        </p:txBody>
      </p:sp>
      <p:sp>
        <p:nvSpPr>
          <p:cNvPr id="38915" name="Rectangle 7">
            <a:extLst>
              <a:ext uri="{FF2B5EF4-FFF2-40B4-BE49-F238E27FC236}">
                <a16:creationId xmlns:a16="http://schemas.microsoft.com/office/drawing/2014/main" id="{CDB080EE-BC86-3841-BF89-FCCEBBC2013D}"/>
              </a:ext>
            </a:extLst>
          </p:cNvPr>
          <p:cNvSpPr>
            <a:spLocks noChangeArrowheads="1"/>
          </p:cNvSpPr>
          <p:nvPr/>
        </p:nvSpPr>
        <p:spPr bwMode="auto">
          <a:xfrm>
            <a:off x="1871663" y="1093788"/>
            <a:ext cx="581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Maximising Response By Matching Lead Generation To Niche Markets</a:t>
            </a:r>
          </a:p>
        </p:txBody>
      </p:sp>
      <p:sp>
        <p:nvSpPr>
          <p:cNvPr id="38916" name="TextBox 4">
            <a:extLst>
              <a:ext uri="{FF2B5EF4-FFF2-40B4-BE49-F238E27FC236}">
                <a16:creationId xmlns:a16="http://schemas.microsoft.com/office/drawing/2014/main" id="{AE201269-F11A-C845-B93F-B7DC9CE4D84D}"/>
              </a:ext>
            </a:extLst>
          </p:cNvPr>
          <p:cNvSpPr txBox="1">
            <a:spLocks noChangeArrowheads="1"/>
          </p:cNvSpPr>
          <p:nvPr/>
        </p:nvSpPr>
        <p:spPr bwMode="auto">
          <a:xfrm>
            <a:off x="1973263" y="2132013"/>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Most businesses market themselves in the same way and use the same distribution or sales channels. </a:t>
            </a:r>
            <a:endParaRPr lang="en-US" altLang="en-US" sz="1600">
              <a:solidFill>
                <a:srgbClr val="254061"/>
              </a:solidFill>
              <a:latin typeface="Calibri" panose="020F0502020204030204" pitchFamily="34" charset="0"/>
            </a:endParaRPr>
          </a:p>
        </p:txBody>
      </p:sp>
      <p:sp>
        <p:nvSpPr>
          <p:cNvPr id="38917" name="Rectangle 9">
            <a:extLst>
              <a:ext uri="{FF2B5EF4-FFF2-40B4-BE49-F238E27FC236}">
                <a16:creationId xmlns:a16="http://schemas.microsoft.com/office/drawing/2014/main" id="{829E5BB9-5EEC-694E-AC3F-EE6FD0EA0668}"/>
              </a:ext>
            </a:extLst>
          </p:cNvPr>
          <p:cNvSpPr>
            <a:spLocks noChangeArrowheads="1"/>
          </p:cNvSpPr>
          <p:nvPr/>
        </p:nvSpPr>
        <p:spPr bwMode="auto">
          <a:xfrm>
            <a:off x="1871663" y="3027363"/>
            <a:ext cx="58166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a:solidFill>
                  <a:srgbClr val="595959"/>
                </a:solidFill>
                <a:latin typeface="Calibri" panose="020F0502020204030204" pitchFamily="34" charset="0"/>
              </a:rPr>
              <a:t>Very few business people give any great thought to the types of lead generation tools they should be using. They adopt the same marketing tools as all their competitors are using.</a:t>
            </a:r>
          </a:p>
          <a:p>
            <a:pPr eaLnBrk="1" hangingPunct="1">
              <a:spcAft>
                <a:spcPts val="600"/>
              </a:spcAft>
            </a:pPr>
            <a:r>
              <a:rPr lang="en-GB" altLang="en-US" sz="1600">
                <a:solidFill>
                  <a:srgbClr val="595959"/>
                </a:solidFill>
                <a:latin typeface="Calibri" panose="020F0502020204030204" pitchFamily="34" charset="0"/>
              </a:rPr>
              <a:t>This means two things: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 most cases the best lead generation tools to attract </a:t>
            </a:r>
            <a:r>
              <a:rPr lang="en-GB" altLang="en-US" sz="1600" b="1">
                <a:solidFill>
                  <a:srgbClr val="595959"/>
                </a:solidFill>
                <a:latin typeface="Calibri" panose="020F0502020204030204" pitchFamily="34" charset="0"/>
              </a:rPr>
              <a:t>the </a:t>
            </a:r>
            <a:r>
              <a:rPr lang="en-GB" altLang="en-US" sz="1600">
                <a:solidFill>
                  <a:srgbClr val="595959"/>
                </a:solidFill>
                <a:latin typeface="Calibri" panose="020F0502020204030204" pitchFamily="34" charset="0"/>
              </a:rPr>
              <a:t>target market or niche is NOT being used.</a:t>
            </a:r>
            <a:endParaRPr lang="en-US"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Lead generation campaigns are wasteful – even if they are still profitable.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95D7ACF-6603-0349-A606-A927E3C338E8}"/>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8</a:t>
            </a:r>
          </a:p>
        </p:txBody>
      </p:sp>
      <p:sp>
        <p:nvSpPr>
          <p:cNvPr id="39938" name="TextBox 21">
            <a:extLst>
              <a:ext uri="{FF2B5EF4-FFF2-40B4-BE49-F238E27FC236}">
                <a16:creationId xmlns:a16="http://schemas.microsoft.com/office/drawing/2014/main" id="{F6C96F74-8165-1E41-B6E5-C38AA9EBB7D8}"/>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8. Your Lead Generation Strategy</a:t>
            </a:r>
          </a:p>
        </p:txBody>
      </p:sp>
      <p:sp>
        <p:nvSpPr>
          <p:cNvPr id="39939" name="Rectangle 7">
            <a:extLst>
              <a:ext uri="{FF2B5EF4-FFF2-40B4-BE49-F238E27FC236}">
                <a16:creationId xmlns:a16="http://schemas.microsoft.com/office/drawing/2014/main" id="{298A1219-94FB-EF48-BEC5-A773D394236F}"/>
              </a:ext>
            </a:extLst>
          </p:cNvPr>
          <p:cNvSpPr>
            <a:spLocks noChangeArrowheads="1"/>
          </p:cNvSpPr>
          <p:nvPr/>
        </p:nvSpPr>
        <p:spPr bwMode="auto">
          <a:xfrm>
            <a:off x="1871663" y="1093788"/>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How To Choose The Right Lead Generation Tools:</a:t>
            </a:r>
          </a:p>
        </p:txBody>
      </p:sp>
      <p:sp>
        <p:nvSpPr>
          <p:cNvPr id="39940" name="Rectangle 9">
            <a:extLst>
              <a:ext uri="{FF2B5EF4-FFF2-40B4-BE49-F238E27FC236}">
                <a16:creationId xmlns:a16="http://schemas.microsoft.com/office/drawing/2014/main" id="{40EA3389-B35E-2B4B-AF4B-A50C38B5C30D}"/>
              </a:ext>
            </a:extLst>
          </p:cNvPr>
          <p:cNvSpPr>
            <a:spLocks noChangeArrowheads="1"/>
          </p:cNvSpPr>
          <p:nvPr/>
        </p:nvSpPr>
        <p:spPr bwMode="auto">
          <a:xfrm>
            <a:off x="1871663" y="1639888"/>
            <a:ext cx="58166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a:solidFill>
                  <a:srgbClr val="595959"/>
                </a:solidFill>
                <a:latin typeface="Calibri" panose="020F0502020204030204" pitchFamily="34" charset="0"/>
              </a:rPr>
              <a:t>This is quite simple and the preparatory ‘work’ should have already been done in the earlier modules.</a:t>
            </a:r>
          </a:p>
          <a:p>
            <a:pPr eaLnBrk="1" hangingPunct="1">
              <a:spcAft>
                <a:spcPts val="600"/>
              </a:spcAft>
            </a:pPr>
            <a:r>
              <a:rPr lang="en-GB" altLang="en-US" sz="1600">
                <a:solidFill>
                  <a:srgbClr val="595959"/>
                </a:solidFill>
                <a:latin typeface="Calibri" panose="020F0502020204030204" pitchFamily="34" charset="0"/>
              </a:rPr>
              <a:t>Two Questions: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Can your message be given to your niche easily?</a:t>
            </a:r>
            <a:r>
              <a:rPr lang="en-US" altLang="en-US" sz="1600">
                <a:solidFill>
                  <a:srgbClr val="595959"/>
                </a:solidFill>
                <a:latin typeface="Calibri" panose="020F0502020204030204" pitchFamily="34" charset="0"/>
              </a:rPr>
              <a:t>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What publications/media do they read? How might we get their attention using search engines?</a:t>
            </a:r>
            <a:r>
              <a:rPr lang="en-US" altLang="en-US" sz="1600">
                <a:solidFill>
                  <a:srgbClr val="595959"/>
                </a:solidFill>
                <a:latin typeface="Calibri" panose="020F0502020204030204" pitchFamily="34" charset="0"/>
              </a:rPr>
              <a:t> </a:t>
            </a:r>
            <a:endParaRPr lang="en-GB" altLang="en-US" sz="1600">
              <a:solidFill>
                <a:srgbClr val="595959"/>
              </a:solidFill>
              <a:latin typeface="Calibri" panose="020F0502020204030204" pitchFamily="34" charset="0"/>
            </a:endParaRPr>
          </a:p>
        </p:txBody>
      </p:sp>
      <p:sp>
        <p:nvSpPr>
          <p:cNvPr id="39941" name="TextBox 11">
            <a:extLst>
              <a:ext uri="{FF2B5EF4-FFF2-40B4-BE49-F238E27FC236}">
                <a16:creationId xmlns:a16="http://schemas.microsoft.com/office/drawing/2014/main" id="{02ED16F1-6EEC-F945-9989-580CC2827089}"/>
              </a:ext>
            </a:extLst>
          </p:cNvPr>
          <p:cNvSpPr txBox="1">
            <a:spLocks noChangeArrowheads="1"/>
          </p:cNvSpPr>
          <p:nvPr/>
        </p:nvSpPr>
        <p:spPr bwMode="auto">
          <a:xfrm>
            <a:off x="1871663" y="3517900"/>
            <a:ext cx="5816600" cy="1800225"/>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a:solidFill>
                  <a:srgbClr val="254061"/>
                </a:solidFill>
                <a:latin typeface="Calibri" panose="020F0502020204030204" pitchFamily="34" charset="0"/>
              </a:rPr>
              <a:t>Ask this…</a:t>
            </a:r>
            <a:endParaRPr lang="en-US" altLang="en-US" sz="1600">
              <a:solidFill>
                <a:srgbClr val="254061"/>
              </a:solidFill>
              <a:latin typeface="Calibri" panose="020F0502020204030204" pitchFamily="34" charset="0"/>
            </a:endParaRPr>
          </a:p>
          <a:p>
            <a:pPr eaLnBrk="1" hangingPunct="1">
              <a:spcAft>
                <a:spcPts val="600"/>
              </a:spcAft>
            </a:pPr>
            <a:r>
              <a:rPr lang="en-GB" altLang="en-US" sz="1600">
                <a:solidFill>
                  <a:srgbClr val="254061"/>
                </a:solidFill>
                <a:latin typeface="Calibri" panose="020F0502020204030204" pitchFamily="34" charset="0"/>
              </a:rPr>
              <a:t>“How do your niche typically source your type of product/service?”</a:t>
            </a:r>
          </a:p>
          <a:p>
            <a:pPr eaLnBrk="1" hangingPunct="1">
              <a:spcAft>
                <a:spcPts val="600"/>
              </a:spcAft>
            </a:pPr>
            <a:r>
              <a:rPr lang="en-GB" altLang="en-US" sz="1600">
                <a:solidFill>
                  <a:srgbClr val="254061"/>
                </a:solidFill>
                <a:latin typeface="Calibri" panose="020F0502020204030204" pitchFamily="34" charset="0"/>
              </a:rPr>
              <a:t>EG: If you’re a plumber your niche is likely to source a plumber using Google (or another search engine) or Yellow Pages.</a:t>
            </a:r>
          </a:p>
          <a:p>
            <a:pPr algn="ctr" eaLnBrk="1" hangingPunct="1">
              <a:spcAft>
                <a:spcPts val="600"/>
              </a:spcAft>
            </a:pPr>
            <a:r>
              <a:rPr lang="en-GB" altLang="en-US" sz="1600" b="1">
                <a:solidFill>
                  <a:srgbClr val="254061"/>
                </a:solidFill>
                <a:latin typeface="Calibri" panose="020F0502020204030204" pitchFamily="34" charset="0"/>
              </a:rPr>
              <a:t>This is how your lead generation tools can start selecting themselves using this simple approach!</a:t>
            </a:r>
            <a:endParaRPr lang="en-US" altLang="en-US" sz="1600" b="1">
              <a:solidFill>
                <a:srgbClr val="254061"/>
              </a:solidFill>
              <a:latin typeface="Calibri" panose="020F0502020204030204" pitchFamily="34" charset="0"/>
            </a:endParaRPr>
          </a:p>
        </p:txBody>
      </p:sp>
      <p:sp>
        <p:nvSpPr>
          <p:cNvPr id="39942" name="TextBox 12">
            <a:extLst>
              <a:ext uri="{FF2B5EF4-FFF2-40B4-BE49-F238E27FC236}">
                <a16:creationId xmlns:a16="http://schemas.microsoft.com/office/drawing/2014/main" id="{B28C9A7F-EFA9-C844-A39D-C90A2257AC1F}"/>
              </a:ext>
            </a:extLst>
          </p:cNvPr>
          <p:cNvSpPr txBox="1">
            <a:spLocks noChangeArrowheads="1"/>
          </p:cNvSpPr>
          <p:nvPr/>
        </p:nvSpPr>
        <p:spPr bwMode="auto">
          <a:xfrm>
            <a:off x="1871663" y="5427663"/>
            <a:ext cx="5816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595959"/>
                </a:solidFill>
                <a:latin typeface="Calibri" panose="020F0502020204030204" pitchFamily="34" charset="0"/>
              </a:rPr>
              <a:t>Coupling this with the types of publications they read, can give you ALL the information you need to choose the ‘perfect’ lead generation tools for your business.</a:t>
            </a:r>
            <a:endParaRPr lang="en-US" altLang="en-US" sz="1600">
              <a:solidFill>
                <a:srgbClr val="595959"/>
              </a:solidFill>
              <a:latin typeface="Calibri" panose="020F0502020204030204" pitchFamily="34" charset="0"/>
            </a:endParaRPr>
          </a:p>
          <a:p>
            <a:pPr eaLnBrk="1" hangingPunct="1"/>
            <a:endParaRPr lang="en-US" altLang="en-US" sz="1800">
              <a:latin typeface="Calibri" panose="020F0502020204030204" pitchFamily="34" charset="0"/>
            </a:endParaRPr>
          </a:p>
        </p:txBody>
      </p:sp>
      <p:sp>
        <p:nvSpPr>
          <p:cNvPr id="11" name="TextBox 10">
            <a:extLst>
              <a:ext uri="{FF2B5EF4-FFF2-40B4-BE49-F238E27FC236}">
                <a16:creationId xmlns:a16="http://schemas.microsoft.com/office/drawing/2014/main" id="{2E3D6555-9882-504C-96DC-AF7DF33BE5C6}"/>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01D478C-607A-8D48-9644-49DF68F7B307}"/>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8</a:t>
            </a:r>
          </a:p>
        </p:txBody>
      </p:sp>
      <p:sp>
        <p:nvSpPr>
          <p:cNvPr id="40962" name="TextBox 21">
            <a:extLst>
              <a:ext uri="{FF2B5EF4-FFF2-40B4-BE49-F238E27FC236}">
                <a16:creationId xmlns:a16="http://schemas.microsoft.com/office/drawing/2014/main" id="{D608D72D-72EB-2340-A525-2D33CCDF4DEC}"/>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8. Your Lead Generation Strategy</a:t>
            </a:r>
          </a:p>
        </p:txBody>
      </p:sp>
      <p:sp>
        <p:nvSpPr>
          <p:cNvPr id="40963" name="Rectangle 7">
            <a:extLst>
              <a:ext uri="{FF2B5EF4-FFF2-40B4-BE49-F238E27FC236}">
                <a16:creationId xmlns:a16="http://schemas.microsoft.com/office/drawing/2014/main" id="{5725D20E-9A2C-DE40-BC86-7BC38A48FDE5}"/>
              </a:ext>
            </a:extLst>
          </p:cNvPr>
          <p:cNvSpPr>
            <a:spLocks noChangeArrowheads="1"/>
          </p:cNvSpPr>
          <p:nvPr/>
        </p:nvSpPr>
        <p:spPr bwMode="auto">
          <a:xfrm>
            <a:off x="1871663" y="1093788"/>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Laser Beam Focus:</a:t>
            </a:r>
          </a:p>
        </p:txBody>
      </p:sp>
      <p:sp>
        <p:nvSpPr>
          <p:cNvPr id="40964" name="Rectangle 9">
            <a:extLst>
              <a:ext uri="{FF2B5EF4-FFF2-40B4-BE49-F238E27FC236}">
                <a16:creationId xmlns:a16="http://schemas.microsoft.com/office/drawing/2014/main" id="{60A19EF8-967E-2442-B7AA-E44D18352A4B}"/>
              </a:ext>
            </a:extLst>
          </p:cNvPr>
          <p:cNvSpPr>
            <a:spLocks noChangeArrowheads="1"/>
          </p:cNvSpPr>
          <p:nvPr/>
        </p:nvSpPr>
        <p:spPr bwMode="auto">
          <a:xfrm>
            <a:off x="1871663" y="1749425"/>
            <a:ext cx="5816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a:solidFill>
                  <a:srgbClr val="595959"/>
                </a:solidFill>
                <a:latin typeface="Calibri" panose="020F0502020204030204" pitchFamily="34" charset="0"/>
              </a:rPr>
              <a:t>Remain focused on each step and element of the sales process.</a:t>
            </a:r>
          </a:p>
          <a:p>
            <a:pPr lvl="1" eaLnBrk="1" hangingPunct="1">
              <a:spcAft>
                <a:spcPts val="600"/>
              </a:spcAft>
            </a:pPr>
            <a:r>
              <a:rPr lang="en-GB" altLang="en-US" sz="1600">
                <a:solidFill>
                  <a:srgbClr val="595959"/>
                </a:solidFill>
                <a:latin typeface="Calibri" panose="020F0502020204030204" pitchFamily="34" charset="0"/>
              </a:rPr>
              <a:t>For example…</a:t>
            </a:r>
            <a:endParaRPr lang="en-US" altLang="en-US" sz="1600">
              <a:solidFill>
                <a:srgbClr val="595959"/>
              </a:solidFill>
              <a:latin typeface="Calibri" panose="020F0502020204030204" pitchFamily="34" charset="0"/>
            </a:endParaRPr>
          </a:p>
          <a:p>
            <a:pPr lvl="1" eaLnBrk="1" hangingPunct="1">
              <a:spcAft>
                <a:spcPts val="1200"/>
              </a:spcAft>
            </a:pPr>
            <a:r>
              <a:rPr lang="en-GB" altLang="en-US" sz="1600">
                <a:solidFill>
                  <a:srgbClr val="595959"/>
                </a:solidFill>
                <a:latin typeface="Calibri" panose="020F0502020204030204" pitchFamily="34" charset="0"/>
              </a:rPr>
              <a:t>Let’s say you use a website to attract prospects. The main objective is to generate qualified leads. You’re using a Special Report as the ‘’Irresistible Offer.’ </a:t>
            </a:r>
            <a:endParaRPr lang="en-US" altLang="en-US" sz="1600">
              <a:solidFill>
                <a:srgbClr val="595959"/>
              </a:solidFill>
              <a:latin typeface="Calibri" panose="020F0502020204030204" pitchFamily="34" charset="0"/>
            </a:endParaRPr>
          </a:p>
          <a:p>
            <a:pPr lvl="1" eaLnBrk="1" hangingPunct="1">
              <a:spcAft>
                <a:spcPts val="1200"/>
              </a:spcAft>
            </a:pPr>
            <a:r>
              <a:rPr lang="en-GB" altLang="en-US" sz="1600">
                <a:solidFill>
                  <a:srgbClr val="595959"/>
                </a:solidFill>
                <a:latin typeface="Calibri" panose="020F0502020204030204" pitchFamily="34" charset="0"/>
              </a:rPr>
              <a:t>That’s easy enough to understand. But here’s where most people go wrong…</a:t>
            </a:r>
            <a:endParaRPr lang="en-US" altLang="en-US" sz="1600">
              <a:solidFill>
                <a:srgbClr val="595959"/>
              </a:solidFill>
              <a:latin typeface="Calibri" panose="020F0502020204030204" pitchFamily="34" charset="0"/>
            </a:endParaRPr>
          </a:p>
          <a:p>
            <a:pPr lvl="1" eaLnBrk="1" hangingPunct="1">
              <a:spcAft>
                <a:spcPts val="1200"/>
              </a:spcAft>
            </a:pPr>
            <a:r>
              <a:rPr lang="en-GB" altLang="en-US" sz="1600">
                <a:solidFill>
                  <a:srgbClr val="595959"/>
                </a:solidFill>
                <a:latin typeface="Calibri" panose="020F0502020204030204" pitchFamily="34" charset="0"/>
              </a:rPr>
              <a:t>Remember </a:t>
            </a:r>
            <a:r>
              <a:rPr lang="en-GB" altLang="en-US" sz="1600" b="1">
                <a:solidFill>
                  <a:srgbClr val="595959"/>
                </a:solidFill>
                <a:latin typeface="Calibri" panose="020F0502020204030204" pitchFamily="34" charset="0"/>
              </a:rPr>
              <a:t>the main objective is to get qualified leads </a:t>
            </a:r>
            <a:r>
              <a:rPr lang="en-GB" altLang="en-US" sz="1600">
                <a:solidFill>
                  <a:srgbClr val="595959"/>
                </a:solidFill>
                <a:latin typeface="Calibri" panose="020F0502020204030204" pitchFamily="34" charset="0"/>
              </a:rPr>
              <a:t>using the Special Report. That means you need to completely focus on the Special Report and explain why your prospects should respond. That’s all that matters.</a:t>
            </a:r>
            <a:endParaRPr lang="en-US" altLang="en-US" sz="1600">
              <a:solidFill>
                <a:srgbClr val="595959"/>
              </a:solidFill>
              <a:latin typeface="Calibri" panose="020F0502020204030204" pitchFamily="34" charset="0"/>
            </a:endParaRPr>
          </a:p>
        </p:txBody>
      </p:sp>
      <p:sp>
        <p:nvSpPr>
          <p:cNvPr id="40965" name="TextBox 11">
            <a:extLst>
              <a:ext uri="{FF2B5EF4-FFF2-40B4-BE49-F238E27FC236}">
                <a16:creationId xmlns:a16="http://schemas.microsoft.com/office/drawing/2014/main" id="{7582A390-F072-EC47-AC01-F0806ED7CB33}"/>
              </a:ext>
            </a:extLst>
          </p:cNvPr>
          <p:cNvSpPr txBox="1">
            <a:spLocks noChangeArrowheads="1"/>
          </p:cNvSpPr>
          <p:nvPr/>
        </p:nvSpPr>
        <p:spPr bwMode="auto">
          <a:xfrm>
            <a:off x="1871663" y="5572125"/>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1600">
                <a:solidFill>
                  <a:srgbClr val="254061"/>
                </a:solidFill>
                <a:latin typeface="Calibri" panose="020F0502020204030204" pitchFamily="34" charset="0"/>
              </a:rPr>
              <a:t>Stay focused. Don</a:t>
            </a:r>
            <a:r>
              <a:rPr lang="ja-JP" altLang="en-US" sz="1600">
                <a:solidFill>
                  <a:srgbClr val="254061"/>
                </a:solidFill>
                <a:latin typeface="Calibri" panose="020F0502020204030204" pitchFamily="34" charset="0"/>
              </a:rPr>
              <a:t>’</a:t>
            </a:r>
            <a:r>
              <a:rPr lang="en-US" altLang="ja-JP" sz="1600">
                <a:solidFill>
                  <a:srgbClr val="254061"/>
                </a:solidFill>
                <a:latin typeface="Calibri" panose="020F0502020204030204" pitchFamily="34" charset="0"/>
              </a:rPr>
              <a:t>t try to achieve to many things at once. Do it step-by-step otherwise response can be significantly reduced.</a:t>
            </a:r>
            <a:endParaRPr lang="en-US" altLang="en-US" sz="1600" b="1">
              <a:solidFill>
                <a:srgbClr val="254061"/>
              </a:solidFill>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EC5B449-5DF9-9E4B-A756-C6E375758301}"/>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9</a:t>
            </a:r>
          </a:p>
        </p:txBody>
      </p:sp>
      <p:sp>
        <p:nvSpPr>
          <p:cNvPr id="41986" name="TextBox 21">
            <a:extLst>
              <a:ext uri="{FF2B5EF4-FFF2-40B4-BE49-F238E27FC236}">
                <a16:creationId xmlns:a16="http://schemas.microsoft.com/office/drawing/2014/main" id="{4BE81861-9982-2D48-B2EA-EAF84BC939F8}"/>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9. Setting Objectives To Give You Direction</a:t>
            </a:r>
          </a:p>
        </p:txBody>
      </p:sp>
      <p:sp>
        <p:nvSpPr>
          <p:cNvPr id="41987" name="Rectangle 7">
            <a:extLst>
              <a:ext uri="{FF2B5EF4-FFF2-40B4-BE49-F238E27FC236}">
                <a16:creationId xmlns:a16="http://schemas.microsoft.com/office/drawing/2014/main" id="{32740E0A-7E14-604F-95F4-391D9C28633C}"/>
              </a:ext>
            </a:extLst>
          </p:cNvPr>
          <p:cNvSpPr>
            <a:spLocks noChangeArrowheads="1"/>
          </p:cNvSpPr>
          <p:nvPr/>
        </p:nvSpPr>
        <p:spPr bwMode="auto">
          <a:xfrm>
            <a:off x="1871663" y="1093788"/>
            <a:ext cx="5816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630238" indent="-1730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How To Drive The Business Forward:</a:t>
            </a:r>
            <a:endParaRPr lang="en-GB" altLang="en-US" sz="1600">
              <a:solidFill>
                <a:srgbClr val="595959"/>
              </a:solidFill>
              <a:latin typeface="Calibri" panose="020F0502020204030204" pitchFamily="34" charset="0"/>
            </a:endParaRPr>
          </a:p>
          <a:p>
            <a:pPr lvl="1"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What do you want to achieve in the next 12 months?</a:t>
            </a:r>
            <a:endParaRPr lang="en-GB" altLang="en-US" sz="1600">
              <a:solidFill>
                <a:srgbClr val="595959"/>
              </a:solidFill>
              <a:latin typeface="Calibri" panose="020F0502020204030204" pitchFamily="34" charset="0"/>
            </a:endParaRPr>
          </a:p>
          <a:p>
            <a:pPr lvl="1"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How will the business look in 3 or 5 years?</a:t>
            </a:r>
          </a:p>
          <a:p>
            <a:pPr lvl="1"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Set goals and objectives.</a:t>
            </a:r>
          </a:p>
          <a:p>
            <a:pPr lvl="1"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Write them down.</a:t>
            </a:r>
          </a:p>
          <a:p>
            <a:pPr lvl="1" eaLnBrk="1" hangingPunct="1">
              <a:spcAft>
                <a:spcPts val="1200"/>
              </a:spcAft>
              <a:buFont typeface="Arial" panose="020B0604020202020204" pitchFamily="34" charset="0"/>
              <a:buChar char="•"/>
            </a:pPr>
            <a:r>
              <a:rPr lang="en-US" altLang="en-US" sz="1600">
                <a:solidFill>
                  <a:srgbClr val="595959"/>
                </a:solidFill>
                <a:latin typeface="Calibri" panose="020F0502020204030204" pitchFamily="34" charset="0"/>
              </a:rPr>
              <a:t>Refer back and review periodically.</a:t>
            </a:r>
            <a:endParaRPr lang="en-GB" altLang="en-US" sz="1600">
              <a:solidFill>
                <a:srgbClr val="595959"/>
              </a:solidFill>
              <a:latin typeface="Calibri" panose="020F0502020204030204" pitchFamily="34" charset="0"/>
            </a:endParaRPr>
          </a:p>
        </p:txBody>
      </p:sp>
      <p:sp>
        <p:nvSpPr>
          <p:cNvPr id="41988" name="TextBox 4">
            <a:extLst>
              <a:ext uri="{FF2B5EF4-FFF2-40B4-BE49-F238E27FC236}">
                <a16:creationId xmlns:a16="http://schemas.microsoft.com/office/drawing/2014/main" id="{4D08642C-3EDB-B448-8E76-BE54800ED450}"/>
              </a:ext>
            </a:extLst>
          </p:cNvPr>
          <p:cNvSpPr txBox="1">
            <a:spLocks noChangeArrowheads="1"/>
          </p:cNvSpPr>
          <p:nvPr/>
        </p:nvSpPr>
        <p:spPr bwMode="auto">
          <a:xfrm>
            <a:off x="1871663" y="3795713"/>
            <a:ext cx="5816600" cy="33813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600">
                <a:solidFill>
                  <a:srgbClr val="254061"/>
                </a:solidFill>
                <a:latin typeface="Calibri" panose="020F0502020204030204" pitchFamily="34" charset="0"/>
              </a:rPr>
              <a:t>Set your sights high rather than ‘achievable’ or low.</a:t>
            </a:r>
            <a:endParaRPr lang="en-US" altLang="en-US" sz="1600">
              <a:solidFill>
                <a:srgbClr val="254061"/>
              </a:solidFill>
              <a:latin typeface="Calibri" panose="020F0502020204030204" pitchFamily="34" charset="0"/>
            </a:endParaRPr>
          </a:p>
        </p:txBody>
      </p:sp>
      <p:sp>
        <p:nvSpPr>
          <p:cNvPr id="41989" name="Rectangle 6">
            <a:extLst>
              <a:ext uri="{FF2B5EF4-FFF2-40B4-BE49-F238E27FC236}">
                <a16:creationId xmlns:a16="http://schemas.microsoft.com/office/drawing/2014/main" id="{041C283E-635E-0A4E-B220-BFD32925FED6}"/>
              </a:ext>
            </a:extLst>
          </p:cNvPr>
          <p:cNvSpPr>
            <a:spLocks noChangeArrowheads="1"/>
          </p:cNvSpPr>
          <p:nvPr/>
        </p:nvSpPr>
        <p:spPr bwMode="auto">
          <a:xfrm>
            <a:off x="1871663" y="4398963"/>
            <a:ext cx="581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595959"/>
                </a:solidFill>
                <a:latin typeface="Calibri" panose="020F0502020204030204" pitchFamily="34" charset="0"/>
              </a:rPr>
              <a:t>The first objective need to be to follow the TALISMAN plan step-by-step, page by page.</a:t>
            </a:r>
            <a:endParaRPr lang="en-US" altLang="en-US" sz="160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86413329-4CC8-B64D-A020-9FFD12FC505C}"/>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3D0A72E-E32F-5341-AD1D-365EC89ED1C3}"/>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10</a:t>
            </a:r>
          </a:p>
        </p:txBody>
      </p:sp>
      <p:sp>
        <p:nvSpPr>
          <p:cNvPr id="43010" name="TextBox 21">
            <a:extLst>
              <a:ext uri="{FF2B5EF4-FFF2-40B4-BE49-F238E27FC236}">
                <a16:creationId xmlns:a16="http://schemas.microsoft.com/office/drawing/2014/main" id="{9C9B810C-613C-554B-A1C2-793818765842}"/>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10. Budgeting</a:t>
            </a:r>
          </a:p>
        </p:txBody>
      </p:sp>
      <p:sp>
        <p:nvSpPr>
          <p:cNvPr id="43011" name="Rectangle 7">
            <a:extLst>
              <a:ext uri="{FF2B5EF4-FFF2-40B4-BE49-F238E27FC236}">
                <a16:creationId xmlns:a16="http://schemas.microsoft.com/office/drawing/2014/main" id="{BCA2A169-F517-5C43-A987-5843DD6FF704}"/>
              </a:ext>
            </a:extLst>
          </p:cNvPr>
          <p:cNvSpPr>
            <a:spLocks noChangeArrowheads="1"/>
          </p:cNvSpPr>
          <p:nvPr/>
        </p:nvSpPr>
        <p:spPr bwMode="auto">
          <a:xfrm>
            <a:off x="1871663" y="820738"/>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Why Budgeting Is Pointless</a:t>
            </a:r>
            <a:endParaRPr lang="en-GB" altLang="en-US" sz="1600">
              <a:solidFill>
                <a:srgbClr val="595959"/>
              </a:solidFill>
              <a:latin typeface="Calibri" panose="020F0502020204030204" pitchFamily="34" charset="0"/>
            </a:endParaRPr>
          </a:p>
          <a:p>
            <a:pPr eaLnBrk="1" hangingPunct="1"/>
            <a:endParaRPr lang="en-GB" altLang="en-US" sz="1600">
              <a:solidFill>
                <a:srgbClr val="595959"/>
              </a:solidFill>
              <a:latin typeface="Calibri" panose="020F0502020204030204" pitchFamily="34" charset="0"/>
            </a:endParaRPr>
          </a:p>
        </p:txBody>
      </p:sp>
      <p:sp>
        <p:nvSpPr>
          <p:cNvPr id="43012" name="TextBox 4">
            <a:extLst>
              <a:ext uri="{FF2B5EF4-FFF2-40B4-BE49-F238E27FC236}">
                <a16:creationId xmlns:a16="http://schemas.microsoft.com/office/drawing/2014/main" id="{7B9A980A-7196-9840-A2D6-037A94AF83E1}"/>
              </a:ext>
            </a:extLst>
          </p:cNvPr>
          <p:cNvSpPr txBox="1">
            <a:spLocks noChangeArrowheads="1"/>
          </p:cNvSpPr>
          <p:nvPr/>
        </p:nvSpPr>
        <p:spPr bwMode="auto">
          <a:xfrm>
            <a:off x="1871663" y="1335088"/>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595959"/>
                </a:solidFill>
                <a:latin typeface="Calibri" panose="020F0502020204030204" pitchFamily="34" charset="0"/>
              </a:rPr>
              <a:t>Most businesses know to the penny how much they spend on their marketing but have only vague notions of the returns that they get.</a:t>
            </a:r>
          </a:p>
        </p:txBody>
      </p:sp>
      <p:sp>
        <p:nvSpPr>
          <p:cNvPr id="43013" name="Rectangle 6">
            <a:extLst>
              <a:ext uri="{FF2B5EF4-FFF2-40B4-BE49-F238E27FC236}">
                <a16:creationId xmlns:a16="http://schemas.microsoft.com/office/drawing/2014/main" id="{EF23323F-12D6-7247-8D12-7929B9987385}"/>
              </a:ext>
            </a:extLst>
          </p:cNvPr>
          <p:cNvSpPr>
            <a:spLocks noChangeArrowheads="1"/>
          </p:cNvSpPr>
          <p:nvPr/>
        </p:nvSpPr>
        <p:spPr bwMode="auto">
          <a:xfrm>
            <a:off x="1871663" y="2020888"/>
            <a:ext cx="58166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2000" b="1">
                <a:solidFill>
                  <a:srgbClr val="595959"/>
                </a:solidFill>
                <a:latin typeface="Calibri" panose="020F0502020204030204" pitchFamily="34" charset="0"/>
              </a:rPr>
              <a:t>How To Set An </a:t>
            </a:r>
            <a:r>
              <a:rPr lang="ja-JP" altLang="en-US" sz="2000" b="1">
                <a:solidFill>
                  <a:srgbClr val="595959"/>
                </a:solidFill>
                <a:latin typeface="Calibri" panose="020F0502020204030204" pitchFamily="34" charset="0"/>
              </a:rPr>
              <a:t>‘</a:t>
            </a:r>
            <a:r>
              <a:rPr lang="en-US" altLang="ja-JP" sz="2000" b="1">
                <a:solidFill>
                  <a:srgbClr val="595959"/>
                </a:solidFill>
                <a:latin typeface="Calibri" panose="020F0502020204030204" pitchFamily="34" charset="0"/>
              </a:rPr>
              <a:t>Interim Lead Generation Budget</a:t>
            </a:r>
            <a:r>
              <a:rPr lang="ja-JP" altLang="en-US" sz="2000" b="1">
                <a:solidFill>
                  <a:srgbClr val="595959"/>
                </a:solidFill>
                <a:latin typeface="Calibri" panose="020F0502020204030204" pitchFamily="34" charset="0"/>
              </a:rPr>
              <a:t>’</a:t>
            </a:r>
            <a:endParaRPr lang="en-GB" altLang="ja-JP" sz="20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US" altLang="en-US" sz="1600">
                <a:solidFill>
                  <a:srgbClr val="595959"/>
                </a:solidFill>
                <a:latin typeface="Calibri" panose="020F0502020204030204" pitchFamily="34" charset="0"/>
              </a:rPr>
              <a:t>What can you comfortably afford?</a:t>
            </a:r>
          </a:p>
          <a:p>
            <a:pPr lvl="1" eaLnBrk="1" hangingPunct="1">
              <a:spcAft>
                <a:spcPts val="600"/>
              </a:spcAft>
              <a:buFont typeface="Calibri" panose="020F0502020204030204" pitchFamily="34" charset="0"/>
              <a:buAutoNum type="arabicPeriod"/>
            </a:pPr>
            <a:r>
              <a:rPr lang="en-US" altLang="en-US" sz="1600">
                <a:solidFill>
                  <a:srgbClr val="595959"/>
                </a:solidFill>
                <a:latin typeface="Calibri" panose="020F0502020204030204" pitchFamily="34" charset="0"/>
              </a:rPr>
              <a:t>Don</a:t>
            </a:r>
            <a:r>
              <a:rPr lang="ja-JP" altLang="en-US" sz="1600">
                <a:solidFill>
                  <a:srgbClr val="595959"/>
                </a:solidFill>
                <a:latin typeface="Calibri" panose="020F0502020204030204" pitchFamily="34" charset="0"/>
              </a:rPr>
              <a:t>’</a:t>
            </a:r>
            <a:r>
              <a:rPr lang="en-US" altLang="ja-JP" sz="1600">
                <a:solidFill>
                  <a:srgbClr val="595959"/>
                </a:solidFill>
                <a:latin typeface="Calibri" panose="020F0502020204030204" pitchFamily="34" charset="0"/>
              </a:rPr>
              <a:t>t over commit even though most Alchemy strategies are either low cost of no cost.</a:t>
            </a:r>
          </a:p>
          <a:p>
            <a:pPr lvl="1" eaLnBrk="1" hangingPunct="1">
              <a:spcAft>
                <a:spcPts val="600"/>
              </a:spcAft>
              <a:buFont typeface="Calibri" panose="020F0502020204030204" pitchFamily="34" charset="0"/>
              <a:buAutoNum type="arabicPeriod"/>
            </a:pPr>
            <a:r>
              <a:rPr lang="en-US" altLang="en-US" sz="1600">
                <a:solidFill>
                  <a:srgbClr val="595959"/>
                </a:solidFill>
                <a:latin typeface="Calibri" panose="020F0502020204030204" pitchFamily="34" charset="0"/>
              </a:rPr>
              <a:t>Calculate </a:t>
            </a:r>
            <a:r>
              <a:rPr lang="en-GB" altLang="en-US" sz="1600">
                <a:solidFill>
                  <a:srgbClr val="595959"/>
                </a:solidFill>
                <a:latin typeface="Calibri" panose="020F0502020204030204" pitchFamily="34" charset="0"/>
              </a:rPr>
              <a:t>Cost of Client Acquisition</a:t>
            </a:r>
            <a:r>
              <a:rPr lang="en-US" altLang="en-US" sz="1600">
                <a:solidFill>
                  <a:srgbClr val="595959"/>
                </a:solidFill>
                <a:latin typeface="Calibri" panose="020F0502020204030204" pitchFamily="34" charset="0"/>
              </a:rPr>
              <a:t> and </a:t>
            </a:r>
            <a:r>
              <a:rPr lang="en-GB" altLang="en-US" sz="1600">
                <a:solidFill>
                  <a:srgbClr val="595959"/>
                </a:solidFill>
                <a:latin typeface="Calibri" panose="020F0502020204030204" pitchFamily="34" charset="0"/>
              </a:rPr>
              <a:t>Lifetime Customer Value.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From these calculate the Interim Budget.</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Use this on each Lead Generation Tool to realistically evaluate which tools are the best to use.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Once you start collecting results you can assess the good from the bad.</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And since you know which tools are profitable you won’t have to set a budget in the future. </a:t>
            </a:r>
            <a:endParaRPr lang="en-US" altLang="en-US" sz="1600">
              <a:solidFill>
                <a:srgbClr val="595959"/>
              </a:solidFill>
              <a:latin typeface="Calibri" panose="020F0502020204030204" pitchFamily="34" charset="0"/>
            </a:endParaRPr>
          </a:p>
        </p:txBody>
      </p:sp>
      <p:sp>
        <p:nvSpPr>
          <p:cNvPr id="43014" name="TextBox 11">
            <a:extLst>
              <a:ext uri="{FF2B5EF4-FFF2-40B4-BE49-F238E27FC236}">
                <a16:creationId xmlns:a16="http://schemas.microsoft.com/office/drawing/2014/main" id="{4657E7DB-E506-4848-81AC-CEA69D5A5E69}"/>
              </a:ext>
            </a:extLst>
          </p:cNvPr>
          <p:cNvSpPr txBox="1">
            <a:spLocks noChangeArrowheads="1"/>
          </p:cNvSpPr>
          <p:nvPr/>
        </p:nvSpPr>
        <p:spPr bwMode="auto">
          <a:xfrm>
            <a:off x="1871663" y="5957888"/>
            <a:ext cx="5816600" cy="33813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595959"/>
                </a:solidFill>
                <a:latin typeface="Calibri" panose="020F0502020204030204" pitchFamily="34" charset="0"/>
              </a:rPr>
              <a:t>Remember: If it makes money, keep doing it! In fact, do it more!</a:t>
            </a:r>
          </a:p>
        </p:txBody>
      </p:sp>
      <p:sp>
        <p:nvSpPr>
          <p:cNvPr id="11" name="TextBox 10">
            <a:extLst>
              <a:ext uri="{FF2B5EF4-FFF2-40B4-BE49-F238E27FC236}">
                <a16:creationId xmlns:a16="http://schemas.microsoft.com/office/drawing/2014/main" id="{3D57D51A-4822-5046-8C9F-DFC58AC669AB}"/>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20506F-5E32-664E-A8F8-5CC6BCF3A1B7}"/>
              </a:ext>
            </a:extLst>
          </p:cNvPr>
          <p:cNvSpPr txBox="1"/>
          <p:nvPr/>
        </p:nvSpPr>
        <p:spPr>
          <a:xfrm>
            <a:off x="1871663" y="1312863"/>
            <a:ext cx="5318125" cy="5016500"/>
          </a:xfrm>
          <a:prstGeom prst="rect">
            <a:avLst/>
          </a:prstGeom>
          <a:noFill/>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en-US" sz="2000" b="1">
                <a:solidFill>
                  <a:srgbClr val="595959"/>
                </a:solidFill>
                <a:latin typeface="Calibri" panose="020F0502020204030204" pitchFamily="34" charset="0"/>
                <a:sym typeface="Gill Sans MT" panose="020B0502020104020203" pitchFamily="34" charset="77"/>
              </a:rPr>
              <a:t>Preparation For Success...</a:t>
            </a:r>
          </a:p>
          <a:p>
            <a:pPr eaLnBrk="1" hangingPunct="1">
              <a:spcAft>
                <a:spcPts val="600"/>
              </a:spcAft>
            </a:pPr>
            <a:r>
              <a:rPr lang="en-US" altLang="en-US" sz="2000" b="1">
                <a:solidFill>
                  <a:srgbClr val="595959"/>
                </a:solidFill>
                <a:latin typeface="Calibri" panose="020F0502020204030204" pitchFamily="34" charset="0"/>
                <a:sym typeface="Gill Sans MT" panose="020B0502020104020203" pitchFamily="34" charset="77"/>
              </a:rPr>
              <a:t>Making The Business Marketable:</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Niche market(s)</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Creating your own USP (unique selling proposition)</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Other benefits of your product or service</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Risk reversal and guarantees – eliminating the risk </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Creating testimonials that get results</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Creating irresistible offers</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Lead generation strategy to maximise your return on investment</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Setting your objectives to give you direction</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‘Budgeting’ for your lead generation marketing tools</a:t>
            </a:r>
          </a:p>
          <a:p>
            <a:pPr eaLnBrk="1" hangingPunct="1">
              <a:spcAft>
                <a:spcPts val="1200"/>
              </a:spcAft>
            </a:pPr>
            <a:endParaRPr lang="en-US" altLang="en-US" sz="2000" b="1">
              <a:solidFill>
                <a:srgbClr val="595959"/>
              </a:solidFill>
              <a:latin typeface="Calibri" panose="020F0502020204030204" pitchFamily="34" charset="0"/>
              <a:sym typeface="Gill Sans MT" panose="020B0502020104020203" pitchFamily="34" charset="77"/>
            </a:endParaRPr>
          </a:p>
        </p:txBody>
      </p:sp>
      <p:sp>
        <p:nvSpPr>
          <p:cNvPr id="21" name="TextBox 20">
            <a:extLst>
              <a:ext uri="{FF2B5EF4-FFF2-40B4-BE49-F238E27FC236}">
                <a16:creationId xmlns:a16="http://schemas.microsoft.com/office/drawing/2014/main" id="{5C59ECBA-E9F3-4747-BE73-33B220200784}"/>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a:t>
            </a:r>
          </a:p>
        </p:txBody>
      </p:sp>
      <p:sp>
        <p:nvSpPr>
          <p:cNvPr id="16387" name="TextBox 21">
            <a:extLst>
              <a:ext uri="{FF2B5EF4-FFF2-40B4-BE49-F238E27FC236}">
                <a16:creationId xmlns:a16="http://schemas.microsoft.com/office/drawing/2014/main" id="{4CB3CBD2-8B9D-9E49-9B29-6ED56813113E}"/>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1: PREPARATION</a:t>
            </a:r>
            <a:br>
              <a:rPr lang="en-US" altLang="en-US" b="1">
                <a:solidFill>
                  <a:srgbClr val="254061"/>
                </a:solidFill>
                <a:latin typeface="Calibri" panose="020F0502020204030204" pitchFamily="34" charset="0"/>
              </a:rPr>
            </a:br>
            <a:r>
              <a:rPr lang="en-US" altLang="en-US" b="1">
                <a:solidFill>
                  <a:srgbClr val="254061"/>
                </a:solidFill>
                <a:latin typeface="Calibri" panose="020F0502020204030204" pitchFamily="34" charset="0"/>
              </a:rPr>
              <a:t>1. Getting Ready For Success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0A0D53E-35CE-644C-A785-4CB372919E4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2: IMPLEMENTATION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11</a:t>
            </a:r>
          </a:p>
        </p:txBody>
      </p:sp>
      <p:sp>
        <p:nvSpPr>
          <p:cNvPr id="44034" name="TextBox 21">
            <a:extLst>
              <a:ext uri="{FF2B5EF4-FFF2-40B4-BE49-F238E27FC236}">
                <a16:creationId xmlns:a16="http://schemas.microsoft.com/office/drawing/2014/main" id="{B2EC4576-5000-E749-BFD9-CC7B61362B94}"/>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2: IMPLEMENTATION</a:t>
            </a:r>
            <a:br>
              <a:rPr lang="en-US" altLang="en-US" b="1">
                <a:solidFill>
                  <a:srgbClr val="254061"/>
                </a:solidFill>
                <a:latin typeface="Calibri" panose="020F0502020204030204" pitchFamily="34" charset="0"/>
              </a:rPr>
            </a:br>
            <a:r>
              <a:rPr lang="en-US" altLang="en-US" b="1">
                <a:solidFill>
                  <a:srgbClr val="254061"/>
                </a:solidFill>
                <a:latin typeface="Calibri" panose="020F0502020204030204" pitchFamily="34" charset="0"/>
              </a:rPr>
              <a:t>11. Selecting Your Lead Generation Tools</a:t>
            </a:r>
          </a:p>
        </p:txBody>
      </p:sp>
      <p:sp>
        <p:nvSpPr>
          <p:cNvPr id="44035" name="Rectangle 7">
            <a:extLst>
              <a:ext uri="{FF2B5EF4-FFF2-40B4-BE49-F238E27FC236}">
                <a16:creationId xmlns:a16="http://schemas.microsoft.com/office/drawing/2014/main" id="{201058A6-3D54-5642-9F6D-48E4996D3E1D}"/>
              </a:ext>
            </a:extLst>
          </p:cNvPr>
          <p:cNvSpPr>
            <a:spLocks noChangeArrowheads="1"/>
          </p:cNvSpPr>
          <p:nvPr/>
        </p:nvSpPr>
        <p:spPr bwMode="auto">
          <a:xfrm>
            <a:off x="1871663" y="1506538"/>
            <a:ext cx="58166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How To Choose The Perfect Tools:</a:t>
            </a:r>
            <a:endParaRPr lang="en-GB" altLang="en-US" sz="1600">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Re-Read Module 8 – ‘HOW To Choose The Best Lead Generation Tools For Your Business’.</a:t>
            </a:r>
          </a:p>
          <a:p>
            <a:pPr lvl="1" eaLnBrk="1" hangingPunct="1">
              <a:spcAft>
                <a:spcPts val="1200"/>
              </a:spcAft>
              <a:buFont typeface="Calibri" panose="020F0502020204030204" pitchFamily="34" charset="0"/>
              <a:buAutoNum type="arabicPeriod"/>
            </a:pPr>
            <a:r>
              <a:rPr lang="en-US" altLang="en-US" sz="1600">
                <a:solidFill>
                  <a:srgbClr val="595959"/>
                </a:solidFill>
                <a:latin typeface="Calibri" panose="020F0502020204030204" pitchFamily="34" charset="0"/>
              </a:rPr>
              <a:t>Go to Volume 3.</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Prioritise Your Lead Generation Tools.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Person Responsibility.</a:t>
            </a:r>
            <a:r>
              <a:rPr lang="en-US" altLang="en-US" sz="1600">
                <a:solidFill>
                  <a:srgbClr val="595959"/>
                </a:solidFill>
                <a:latin typeface="Calibri" panose="020F0502020204030204" pitchFamily="34" charset="0"/>
              </a:rPr>
              <a:t> </a:t>
            </a:r>
          </a:p>
          <a:p>
            <a:pPr lvl="1" eaLnBrk="1" hangingPunct="1">
              <a:spcAft>
                <a:spcPts val="1200"/>
              </a:spcAft>
              <a:buFont typeface="Calibri" panose="020F0502020204030204" pitchFamily="34" charset="0"/>
              <a:buAutoNum type="arabicPeriod"/>
            </a:pPr>
            <a:r>
              <a:rPr lang="en-US" altLang="en-US" sz="1600">
                <a:solidFill>
                  <a:srgbClr val="595959"/>
                </a:solidFill>
                <a:latin typeface="Calibri" panose="020F0502020204030204" pitchFamily="34" charset="0"/>
              </a:rPr>
              <a:t>Timing.</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Creating Each Lead Generation Tool</a:t>
            </a:r>
            <a:r>
              <a:rPr lang="en-US" altLang="en-US" sz="1600">
                <a:solidFill>
                  <a:srgbClr val="595959"/>
                </a:solidFill>
                <a:latin typeface="Calibri" panose="020F0502020204030204" pitchFamily="34" charset="0"/>
              </a:rPr>
              <a:t>.</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Activate Your Lead Generation System</a:t>
            </a:r>
            <a:r>
              <a:rPr lang="en-US" altLang="en-US" sz="1600">
                <a:solidFill>
                  <a:srgbClr val="595959"/>
                </a:solidFill>
                <a:latin typeface="Calibri" panose="020F0502020204030204" pitchFamily="34" charset="0"/>
              </a:rPr>
              <a:t> </a:t>
            </a:r>
            <a:endParaRPr lang="en-GB" altLang="en-US" sz="1600">
              <a:solidFill>
                <a:srgbClr val="595959"/>
              </a:solidFill>
              <a:latin typeface="Calibri" panose="020F0502020204030204" pitchFamily="34" charset="0"/>
            </a:endParaRPr>
          </a:p>
        </p:txBody>
      </p:sp>
      <p:sp>
        <p:nvSpPr>
          <p:cNvPr id="9" name="TextBox 8">
            <a:extLst>
              <a:ext uri="{FF2B5EF4-FFF2-40B4-BE49-F238E27FC236}">
                <a16:creationId xmlns:a16="http://schemas.microsoft.com/office/drawing/2014/main" id="{364CF916-4C60-4445-877F-1D96E7CBF1D0}"/>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0EC6B94-E0ED-954A-90C7-34D71115B3BB}"/>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2: IMPLEMENTATION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12</a:t>
            </a:r>
          </a:p>
        </p:txBody>
      </p:sp>
      <p:sp>
        <p:nvSpPr>
          <p:cNvPr id="45058" name="TextBox 21">
            <a:extLst>
              <a:ext uri="{FF2B5EF4-FFF2-40B4-BE49-F238E27FC236}">
                <a16:creationId xmlns:a16="http://schemas.microsoft.com/office/drawing/2014/main" id="{809F7035-B488-DE4E-B5DF-52D86F4FCD09}"/>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12. </a:t>
            </a:r>
            <a:r>
              <a:rPr lang="en-GB" altLang="en-US" b="1">
                <a:solidFill>
                  <a:srgbClr val="254061"/>
                </a:solidFill>
                <a:latin typeface="Calibri" panose="020F0502020204030204" pitchFamily="34" charset="0"/>
              </a:rPr>
              <a:t>How To Multiply The Results Of Your Lead Generation Super System</a:t>
            </a:r>
            <a:r>
              <a:rPr lang="en-US" altLang="en-US" b="1">
                <a:solidFill>
                  <a:srgbClr val="254061"/>
                </a:solidFill>
                <a:latin typeface="Calibri" panose="020F0502020204030204" pitchFamily="34" charset="0"/>
              </a:rPr>
              <a:t> </a:t>
            </a:r>
          </a:p>
        </p:txBody>
      </p:sp>
      <p:sp>
        <p:nvSpPr>
          <p:cNvPr id="45059" name="Rectangle 7">
            <a:extLst>
              <a:ext uri="{FF2B5EF4-FFF2-40B4-BE49-F238E27FC236}">
                <a16:creationId xmlns:a16="http://schemas.microsoft.com/office/drawing/2014/main" id="{B4513C6B-B3DE-354C-9059-9B59647138AA}"/>
              </a:ext>
            </a:extLst>
          </p:cNvPr>
          <p:cNvSpPr>
            <a:spLocks noChangeArrowheads="1"/>
          </p:cNvSpPr>
          <p:nvPr/>
        </p:nvSpPr>
        <p:spPr bwMode="auto">
          <a:xfrm>
            <a:off x="1871663" y="1298575"/>
            <a:ext cx="58166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Testing And Measuring For The Best Results…</a:t>
            </a:r>
            <a:endParaRPr lang="en-GB" altLang="en-US" sz="1600">
              <a:solidFill>
                <a:srgbClr val="595959"/>
              </a:solidFill>
              <a:latin typeface="Calibri" panose="020F0502020204030204" pitchFamily="34" charset="0"/>
            </a:endParaRPr>
          </a:p>
          <a:p>
            <a:pPr eaLnBrk="1" hangingPunct="1">
              <a:spcAft>
                <a:spcPts val="600"/>
              </a:spcAft>
            </a:pPr>
            <a:r>
              <a:rPr lang="en-GB" altLang="en-US" sz="1600">
                <a:solidFill>
                  <a:srgbClr val="595959"/>
                </a:solidFill>
                <a:latin typeface="Calibri" panose="020F0502020204030204" pitchFamily="34" charset="0"/>
              </a:rPr>
              <a:t>Advertising legend John Caples said…</a:t>
            </a:r>
          </a:p>
          <a:p>
            <a:pPr eaLnBrk="1" hangingPunct="1">
              <a:spcAft>
                <a:spcPts val="600"/>
              </a:spcAft>
            </a:pPr>
            <a:r>
              <a:rPr lang="en-GB" altLang="en-US" sz="1600">
                <a:solidFill>
                  <a:srgbClr val="595959"/>
                </a:solidFill>
                <a:latin typeface="Calibri" panose="020F0502020204030204" pitchFamily="34" charset="0"/>
              </a:rPr>
              <a:t>“I have seen one advertisement sell 19 times as much goods as another.”</a:t>
            </a:r>
          </a:p>
          <a:p>
            <a:pPr eaLnBrk="1" hangingPunct="1">
              <a:spcAft>
                <a:spcPts val="600"/>
              </a:spcAft>
            </a:pPr>
            <a:r>
              <a:rPr lang="en-GB" altLang="en-US" sz="1600">
                <a:solidFill>
                  <a:srgbClr val="595959"/>
                </a:solidFill>
                <a:latin typeface="Calibri" panose="020F0502020204030204" pitchFamily="34" charset="0"/>
              </a:rPr>
              <a:t>This was achieved through testing!</a:t>
            </a:r>
          </a:p>
        </p:txBody>
      </p:sp>
      <p:sp>
        <p:nvSpPr>
          <p:cNvPr id="45060" name="TextBox 9">
            <a:extLst>
              <a:ext uri="{FF2B5EF4-FFF2-40B4-BE49-F238E27FC236}">
                <a16:creationId xmlns:a16="http://schemas.microsoft.com/office/drawing/2014/main" id="{67044C6E-A1C0-1546-BB90-E800EA4A28B0}"/>
              </a:ext>
            </a:extLst>
          </p:cNvPr>
          <p:cNvSpPr txBox="1">
            <a:spLocks noChangeArrowheads="1"/>
          </p:cNvSpPr>
          <p:nvPr/>
        </p:nvSpPr>
        <p:spPr bwMode="auto">
          <a:xfrm>
            <a:off x="1871663" y="3170238"/>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 One question must be asked of all leads and and enquiries: </a:t>
            </a:r>
            <a:br>
              <a:rPr lang="en-GB" altLang="en-US" sz="1600">
                <a:solidFill>
                  <a:srgbClr val="254061"/>
                </a:solidFill>
                <a:latin typeface="Calibri" panose="020F0502020204030204" pitchFamily="34" charset="0"/>
              </a:rPr>
            </a:br>
            <a:r>
              <a:rPr lang="en-GB" altLang="en-US" sz="1600">
                <a:solidFill>
                  <a:srgbClr val="254061"/>
                </a:solidFill>
                <a:latin typeface="Calibri" panose="020F0502020204030204" pitchFamily="34" charset="0"/>
              </a:rPr>
              <a:t>“Where did you hear about us?” </a:t>
            </a:r>
            <a:endParaRPr lang="en-US" altLang="en-US" sz="1600">
              <a:solidFill>
                <a:srgbClr val="254061"/>
              </a:solidFill>
              <a:latin typeface="Calibri" panose="020F0502020204030204" pitchFamily="34" charset="0"/>
            </a:endParaRPr>
          </a:p>
        </p:txBody>
      </p:sp>
      <p:sp>
        <p:nvSpPr>
          <p:cNvPr id="45061" name="Rectangle 10">
            <a:extLst>
              <a:ext uri="{FF2B5EF4-FFF2-40B4-BE49-F238E27FC236}">
                <a16:creationId xmlns:a16="http://schemas.microsoft.com/office/drawing/2014/main" id="{B3DDD29E-6A1E-F74D-B3D4-4C80140EA6C6}"/>
              </a:ext>
            </a:extLst>
          </p:cNvPr>
          <p:cNvSpPr>
            <a:spLocks noChangeArrowheads="1"/>
          </p:cNvSpPr>
          <p:nvPr/>
        </p:nvSpPr>
        <p:spPr bwMode="auto">
          <a:xfrm>
            <a:off x="1973263" y="4041775"/>
            <a:ext cx="5816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a:solidFill>
                  <a:srgbClr val="595959"/>
                </a:solidFill>
                <a:latin typeface="Calibri" panose="020F0502020204030204" pitchFamily="34" charset="0"/>
              </a:rPr>
              <a:t>Use a contact management system to monitor the progress of a lead. </a:t>
            </a:r>
          </a:p>
          <a:p>
            <a:pPr eaLnBrk="1" hangingPunct="1">
              <a:spcAft>
                <a:spcPts val="600"/>
              </a:spcAft>
            </a:pPr>
            <a:r>
              <a:rPr lang="en-GB" altLang="en-US" sz="1600">
                <a:solidFill>
                  <a:srgbClr val="595959"/>
                </a:solidFill>
                <a:latin typeface="Calibri" panose="020F0502020204030204" pitchFamily="34" charset="0"/>
              </a:rPr>
              <a:t>This way the Lead Generation Tool becomes MEASURABLE.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E478B9B-8B8E-9C4F-BCB0-B52C282BD5D6}"/>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2: IMPLEMENTATION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12</a:t>
            </a:r>
          </a:p>
        </p:txBody>
      </p:sp>
      <p:sp>
        <p:nvSpPr>
          <p:cNvPr id="46082" name="TextBox 21">
            <a:extLst>
              <a:ext uri="{FF2B5EF4-FFF2-40B4-BE49-F238E27FC236}">
                <a16:creationId xmlns:a16="http://schemas.microsoft.com/office/drawing/2014/main" id="{E6126575-D274-674F-AE43-960F621EAEF7}"/>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12. </a:t>
            </a:r>
            <a:r>
              <a:rPr lang="en-GB" altLang="en-US" b="1">
                <a:solidFill>
                  <a:srgbClr val="254061"/>
                </a:solidFill>
                <a:latin typeface="Calibri" panose="020F0502020204030204" pitchFamily="34" charset="0"/>
              </a:rPr>
              <a:t>How To Multiply The Results Of Your Lead Generation Super System</a:t>
            </a:r>
            <a:r>
              <a:rPr lang="en-US" altLang="en-US" b="1">
                <a:solidFill>
                  <a:srgbClr val="254061"/>
                </a:solidFill>
                <a:latin typeface="Calibri" panose="020F0502020204030204" pitchFamily="34" charset="0"/>
              </a:rPr>
              <a:t> </a:t>
            </a:r>
          </a:p>
        </p:txBody>
      </p:sp>
      <p:sp>
        <p:nvSpPr>
          <p:cNvPr id="46083" name="Rectangle 7">
            <a:extLst>
              <a:ext uri="{FF2B5EF4-FFF2-40B4-BE49-F238E27FC236}">
                <a16:creationId xmlns:a16="http://schemas.microsoft.com/office/drawing/2014/main" id="{9E14E6FE-78D3-E64C-93BD-A5225641761E}"/>
              </a:ext>
            </a:extLst>
          </p:cNvPr>
          <p:cNvSpPr>
            <a:spLocks noChangeArrowheads="1"/>
          </p:cNvSpPr>
          <p:nvPr/>
        </p:nvSpPr>
        <p:spPr bwMode="auto">
          <a:xfrm>
            <a:off x="1871663" y="1298575"/>
            <a:ext cx="58166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How To Test:</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Test the components of the offer.</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Only test one component at a time.</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Record all results – Good and bad.</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Keep testing.</a:t>
            </a:r>
          </a:p>
        </p:txBody>
      </p:sp>
      <p:pic>
        <p:nvPicPr>
          <p:cNvPr id="46084" name="Picture 11" descr="HDD1:Users:david:Desktop:Results Analysis.png">
            <a:extLst>
              <a:ext uri="{FF2B5EF4-FFF2-40B4-BE49-F238E27FC236}">
                <a16:creationId xmlns:a16="http://schemas.microsoft.com/office/drawing/2014/main" id="{7D0994CC-A619-3D40-AD6E-E33772A21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363" y="2351088"/>
            <a:ext cx="2833687"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5AE0CA7-0F24-9540-B7F9-E4374CE86B62}"/>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B52D437-FC3C-F44A-8210-D2FBE5CF656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13</a:t>
            </a:r>
          </a:p>
        </p:txBody>
      </p:sp>
      <p:sp>
        <p:nvSpPr>
          <p:cNvPr id="47106" name="TextBox 21">
            <a:extLst>
              <a:ext uri="{FF2B5EF4-FFF2-40B4-BE49-F238E27FC236}">
                <a16:creationId xmlns:a16="http://schemas.microsoft.com/office/drawing/2014/main" id="{62C328AB-9CDB-BA4F-991B-1000782F4015}"/>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3: GETTING RESULTS</a:t>
            </a:r>
            <a:br>
              <a:rPr lang="en-US" altLang="en-US" b="1">
                <a:solidFill>
                  <a:srgbClr val="254061"/>
                </a:solidFill>
                <a:latin typeface="Calibri" panose="020F0502020204030204" pitchFamily="34" charset="0"/>
              </a:rPr>
            </a:br>
            <a:r>
              <a:rPr lang="en-US" altLang="en-US" b="1">
                <a:solidFill>
                  <a:srgbClr val="254061"/>
                </a:solidFill>
                <a:latin typeface="Calibri" panose="020F0502020204030204" pitchFamily="34" charset="0"/>
              </a:rPr>
              <a:t>13. Sales Conversion</a:t>
            </a:r>
          </a:p>
        </p:txBody>
      </p:sp>
      <p:sp>
        <p:nvSpPr>
          <p:cNvPr id="47107" name="Rectangle 7">
            <a:extLst>
              <a:ext uri="{FF2B5EF4-FFF2-40B4-BE49-F238E27FC236}">
                <a16:creationId xmlns:a16="http://schemas.microsoft.com/office/drawing/2014/main" id="{8D5BC89F-106C-A44B-AD06-303151C97934}"/>
              </a:ext>
            </a:extLst>
          </p:cNvPr>
          <p:cNvSpPr>
            <a:spLocks noChangeArrowheads="1"/>
          </p:cNvSpPr>
          <p:nvPr/>
        </p:nvSpPr>
        <p:spPr bwMode="auto">
          <a:xfrm>
            <a:off x="1871663" y="1298575"/>
            <a:ext cx="5816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rPr>
              <a:t>Turning More Prospects Into Buyers:</a:t>
            </a:r>
            <a:endParaRPr lang="en-GB" altLang="en-US" sz="1600">
              <a:solidFill>
                <a:srgbClr val="595959"/>
              </a:solidFill>
              <a:latin typeface="Calibri" panose="020F0502020204030204" pitchFamily="34" charset="0"/>
            </a:endParaRPr>
          </a:p>
          <a:p>
            <a:pPr eaLnBrk="1" hangingPunct="1"/>
            <a:r>
              <a:rPr lang="en-GB" altLang="en-US" sz="1600">
                <a:solidFill>
                  <a:srgbClr val="595959"/>
                </a:solidFill>
                <a:latin typeface="Calibri" panose="020F0502020204030204" pitchFamily="34" charset="0"/>
              </a:rPr>
              <a:t>There is no point to having a brilliant lead generation system if you only convert a small percentage.</a:t>
            </a:r>
            <a:r>
              <a:rPr lang="en-GB" altLang="en-US" sz="1600">
                <a:latin typeface="Calibri" panose="020F0502020204030204" pitchFamily="34" charset="0"/>
              </a:rPr>
              <a:t> </a:t>
            </a:r>
          </a:p>
          <a:p>
            <a:pPr eaLnBrk="1" hangingPunct="1"/>
            <a:endParaRPr lang="en-GB" altLang="en-US" sz="1600">
              <a:latin typeface="Calibri" panose="020F0502020204030204" pitchFamily="34" charset="0"/>
            </a:endParaRPr>
          </a:p>
          <a:p>
            <a:pPr eaLnBrk="1" hangingPunct="1">
              <a:spcAft>
                <a:spcPts val="600"/>
              </a:spcAft>
            </a:pPr>
            <a:r>
              <a:rPr lang="en-GB" altLang="en-US" sz="1600">
                <a:solidFill>
                  <a:srgbClr val="595959"/>
                </a:solidFill>
                <a:latin typeface="Calibri" panose="020F0502020204030204" pitchFamily="34" charset="0"/>
              </a:rPr>
              <a:t>Concentrating more on ‘converting’ your leads into clients will ensure two things: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You’ll literally transform your business overnight.</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You’ll maximise the investment you make on ALL your marketing.</a:t>
            </a:r>
          </a:p>
        </p:txBody>
      </p:sp>
      <p:sp>
        <p:nvSpPr>
          <p:cNvPr id="47108" name="TextBox 8">
            <a:extLst>
              <a:ext uri="{FF2B5EF4-FFF2-40B4-BE49-F238E27FC236}">
                <a16:creationId xmlns:a16="http://schemas.microsoft.com/office/drawing/2014/main" id="{89FEB7E6-0C28-7A40-83C1-4576A3E6260E}"/>
              </a:ext>
            </a:extLst>
          </p:cNvPr>
          <p:cNvSpPr txBox="1">
            <a:spLocks noChangeArrowheads="1"/>
          </p:cNvSpPr>
          <p:nvPr/>
        </p:nvSpPr>
        <p:spPr bwMode="auto">
          <a:xfrm>
            <a:off x="1871663" y="4406900"/>
            <a:ext cx="5816600" cy="83026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On average it takes 7 positive contacts (‘The Rule of 7’) before your prospect says, “Yes”. These steps are automatically built into TALISMAN. </a:t>
            </a:r>
            <a:endParaRPr lang="en-US" altLang="en-US" sz="1600">
              <a:solidFill>
                <a:srgbClr val="254061"/>
              </a:solidFill>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17">
            <a:extLst>
              <a:ext uri="{FF2B5EF4-FFF2-40B4-BE49-F238E27FC236}">
                <a16:creationId xmlns:a16="http://schemas.microsoft.com/office/drawing/2014/main" id="{0F093DDC-5969-C84F-8EED-A717D468E93E}"/>
              </a:ext>
            </a:extLst>
          </p:cNvPr>
          <p:cNvSpPr txBox="1">
            <a:spLocks noChangeArrowheads="1"/>
          </p:cNvSpPr>
          <p:nvPr/>
        </p:nvSpPr>
        <p:spPr bwMode="auto">
          <a:xfrm>
            <a:off x="1681163" y="5357813"/>
            <a:ext cx="5816600" cy="58578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254061"/>
                </a:solidFill>
                <a:latin typeface="Calibri" panose="020F0502020204030204" pitchFamily="34" charset="0"/>
              </a:rPr>
              <a:t>Conversion</a:t>
            </a:r>
            <a:r>
              <a:rPr lang="en-GB" altLang="en-US" sz="1600">
                <a:solidFill>
                  <a:srgbClr val="254061"/>
                </a:solidFill>
                <a:latin typeface="Calibri" panose="020F0502020204030204" pitchFamily="34" charset="0"/>
              </a:rPr>
              <a:t>  =   Total No. of Clients Generated from Enquiries x 100</a:t>
            </a:r>
            <a:br>
              <a:rPr lang="en-GB" altLang="en-US" sz="1600">
                <a:solidFill>
                  <a:srgbClr val="254061"/>
                </a:solidFill>
                <a:latin typeface="Calibri" panose="020F0502020204030204" pitchFamily="34" charset="0"/>
              </a:rPr>
            </a:br>
            <a:r>
              <a:rPr lang="en-GB" altLang="en-US" sz="1600" b="1">
                <a:solidFill>
                  <a:srgbClr val="254061"/>
                </a:solidFill>
                <a:latin typeface="Calibri" panose="020F0502020204030204" pitchFamily="34" charset="0"/>
              </a:rPr>
              <a:t>Rate </a:t>
            </a:r>
            <a:r>
              <a:rPr lang="en-GB" altLang="en-US" sz="1600">
                <a:solidFill>
                  <a:srgbClr val="254061"/>
                </a:solidFill>
                <a:latin typeface="Calibri" panose="020F0502020204030204" pitchFamily="34" charset="0"/>
              </a:rPr>
              <a:t>(%) 				Total No. of Enquiries</a:t>
            </a:r>
          </a:p>
        </p:txBody>
      </p:sp>
      <p:sp>
        <p:nvSpPr>
          <p:cNvPr id="21" name="TextBox 20">
            <a:extLst>
              <a:ext uri="{FF2B5EF4-FFF2-40B4-BE49-F238E27FC236}">
                <a16:creationId xmlns:a16="http://schemas.microsoft.com/office/drawing/2014/main" id="{89D0D4D4-5B31-3541-8478-B497B3687256}"/>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13</a:t>
            </a:r>
          </a:p>
        </p:txBody>
      </p:sp>
      <p:sp>
        <p:nvSpPr>
          <p:cNvPr id="48131" name="TextBox 21">
            <a:extLst>
              <a:ext uri="{FF2B5EF4-FFF2-40B4-BE49-F238E27FC236}">
                <a16:creationId xmlns:a16="http://schemas.microsoft.com/office/drawing/2014/main" id="{FBB493A1-56B3-1149-B0AB-826875282572}"/>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13. Sales Conversion</a:t>
            </a:r>
          </a:p>
        </p:txBody>
      </p:sp>
      <p:sp>
        <p:nvSpPr>
          <p:cNvPr id="48132" name="TextBox 8">
            <a:extLst>
              <a:ext uri="{FF2B5EF4-FFF2-40B4-BE49-F238E27FC236}">
                <a16:creationId xmlns:a16="http://schemas.microsoft.com/office/drawing/2014/main" id="{79129E44-399D-514A-89BA-54DCF3B92F27}"/>
              </a:ext>
            </a:extLst>
          </p:cNvPr>
          <p:cNvSpPr txBox="1">
            <a:spLocks noChangeArrowheads="1"/>
          </p:cNvSpPr>
          <p:nvPr/>
        </p:nvSpPr>
        <p:spPr bwMode="auto">
          <a:xfrm>
            <a:off x="1681163" y="4056063"/>
            <a:ext cx="5816600" cy="58578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Improving your sales conversion rate is achieved without any extra cost.</a:t>
            </a:r>
            <a:endParaRPr lang="en-US" altLang="en-US" sz="1600">
              <a:solidFill>
                <a:srgbClr val="254061"/>
              </a:solidFill>
              <a:latin typeface="Calibri" panose="020F0502020204030204" pitchFamily="34" charset="0"/>
            </a:endParaRPr>
          </a:p>
        </p:txBody>
      </p:sp>
      <p:graphicFrame>
        <p:nvGraphicFramePr>
          <p:cNvPr id="48133" name="Object 2">
            <a:extLst>
              <a:ext uri="{FF2B5EF4-FFF2-40B4-BE49-F238E27FC236}">
                <a16:creationId xmlns:a16="http://schemas.microsoft.com/office/drawing/2014/main" id="{89CC5E69-DBCD-AC4E-8907-ED8A0B043AD3}"/>
              </a:ext>
            </a:extLst>
          </p:cNvPr>
          <p:cNvGraphicFramePr>
            <a:graphicFrameLocks noChangeAspect="1"/>
          </p:cNvGraphicFramePr>
          <p:nvPr/>
        </p:nvGraphicFramePr>
        <p:xfrm>
          <a:off x="1871663" y="1577975"/>
          <a:ext cx="5626100" cy="1460500"/>
        </p:xfrm>
        <a:graphic>
          <a:graphicData uri="http://schemas.openxmlformats.org/presentationml/2006/ole">
            <mc:AlternateContent xmlns:mc="http://schemas.openxmlformats.org/markup-compatibility/2006">
              <mc:Choice xmlns:v="urn:schemas-microsoft-com:vml" Requires="v">
                <p:oleObj spid="_x0000_s48139" name="Document" r:id="rId3" imgW="11252200" imgH="2921000" progId="Word.Document.12">
                  <p:link updateAutomatic="1"/>
                </p:oleObj>
              </mc:Choice>
              <mc:Fallback>
                <p:oleObj name="Document" r:id="rId3" imgW="11252200" imgH="2921000" progId="Word.Document.12">
                  <p:link updateAutomatic="1"/>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1577975"/>
                        <a:ext cx="5626100"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8134" name="Rectangle 9">
            <a:extLst>
              <a:ext uri="{FF2B5EF4-FFF2-40B4-BE49-F238E27FC236}">
                <a16:creationId xmlns:a16="http://schemas.microsoft.com/office/drawing/2014/main" id="{6FDEEC9E-A158-FC43-8FB9-CA79226EDCC8}"/>
              </a:ext>
            </a:extLst>
          </p:cNvPr>
          <p:cNvSpPr>
            <a:spLocks noChangeArrowheads="1"/>
          </p:cNvSpPr>
          <p:nvPr/>
        </p:nvSpPr>
        <p:spPr bwMode="auto">
          <a:xfrm>
            <a:off x="1871663" y="1093788"/>
            <a:ext cx="581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595959"/>
                </a:solidFill>
                <a:latin typeface="Calibri" panose="020F0502020204030204" pitchFamily="34" charset="0"/>
              </a:rPr>
              <a:t>The effect of a sales conversion system on a business:</a:t>
            </a:r>
            <a:endParaRPr lang="en-GB" altLang="en-US" sz="1600">
              <a:latin typeface="Calibri" panose="020F0502020204030204" pitchFamily="34" charset="0"/>
            </a:endParaRPr>
          </a:p>
        </p:txBody>
      </p:sp>
      <p:sp>
        <p:nvSpPr>
          <p:cNvPr id="48135" name="Rectangle 10">
            <a:extLst>
              <a:ext uri="{FF2B5EF4-FFF2-40B4-BE49-F238E27FC236}">
                <a16:creationId xmlns:a16="http://schemas.microsoft.com/office/drawing/2014/main" id="{C8BA8711-42D2-D241-BE22-B739D0E8D990}"/>
              </a:ext>
            </a:extLst>
          </p:cNvPr>
          <p:cNvSpPr>
            <a:spLocks noChangeArrowheads="1"/>
          </p:cNvSpPr>
          <p:nvPr/>
        </p:nvSpPr>
        <p:spPr bwMode="auto">
          <a:xfrm>
            <a:off x="1871663" y="2865438"/>
            <a:ext cx="5816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595959"/>
                </a:solidFill>
                <a:latin typeface="Calibri" panose="020F0502020204030204" pitchFamily="34" charset="0"/>
              </a:rPr>
              <a:t>Improving your sales conversion rate from 20% - 30% results in a growth of 50%. Doubling your sales conversion rate from 20% - 40% results in a 100% growth in new business. That’s why your sales conversion process is so powerful and so important.</a:t>
            </a:r>
          </a:p>
        </p:txBody>
      </p:sp>
      <p:sp>
        <p:nvSpPr>
          <p:cNvPr id="48136" name="Rectangle 12">
            <a:extLst>
              <a:ext uri="{FF2B5EF4-FFF2-40B4-BE49-F238E27FC236}">
                <a16:creationId xmlns:a16="http://schemas.microsoft.com/office/drawing/2014/main" id="{57F2C41C-736C-184A-A787-40224473B488}"/>
              </a:ext>
            </a:extLst>
          </p:cNvPr>
          <p:cNvSpPr>
            <a:spLocks noChangeArrowheads="1"/>
          </p:cNvSpPr>
          <p:nvPr/>
        </p:nvSpPr>
        <p:spPr bwMode="auto">
          <a:xfrm>
            <a:off x="1681163" y="4908550"/>
            <a:ext cx="581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Calculating Sales Conversion:</a:t>
            </a:r>
            <a:endParaRPr lang="en-GB" altLang="en-US" sz="1600" b="1">
              <a:latin typeface="Calibri" panose="020F0502020204030204" pitchFamily="34" charset="0"/>
            </a:endParaRPr>
          </a:p>
        </p:txBody>
      </p:sp>
      <p:cxnSp>
        <p:nvCxnSpPr>
          <p:cNvPr id="17" name="Straight Connector 16">
            <a:extLst>
              <a:ext uri="{FF2B5EF4-FFF2-40B4-BE49-F238E27FC236}">
                <a16:creationId xmlns:a16="http://schemas.microsoft.com/office/drawing/2014/main" id="{5E64E327-5DB7-ED4B-A9D4-F623C11B48CA}"/>
              </a:ext>
            </a:extLst>
          </p:cNvPr>
          <p:cNvCxnSpPr/>
          <p:nvPr/>
        </p:nvCxnSpPr>
        <p:spPr>
          <a:xfrm flipV="1">
            <a:off x="3040063" y="5654675"/>
            <a:ext cx="4198937" cy="17463"/>
          </a:xfrm>
          <a:prstGeom prst="line">
            <a:avLst/>
          </a:prstGeom>
          <a:ln w="12700" cap="flat" cmpd="sng" algn="ctr">
            <a:solidFill>
              <a:schemeClr val="accent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A99CD97-E764-E648-A44B-74592BDF3995}"/>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13</a:t>
            </a:r>
          </a:p>
        </p:txBody>
      </p:sp>
      <p:sp>
        <p:nvSpPr>
          <p:cNvPr id="49154" name="TextBox 21">
            <a:extLst>
              <a:ext uri="{FF2B5EF4-FFF2-40B4-BE49-F238E27FC236}">
                <a16:creationId xmlns:a16="http://schemas.microsoft.com/office/drawing/2014/main" id="{0C30CA1E-18FE-EE4C-8558-F7E84566EC14}"/>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13. Sales Conversion</a:t>
            </a:r>
          </a:p>
        </p:txBody>
      </p:sp>
      <p:sp>
        <p:nvSpPr>
          <p:cNvPr id="49155" name="Rectangle 9">
            <a:extLst>
              <a:ext uri="{FF2B5EF4-FFF2-40B4-BE49-F238E27FC236}">
                <a16:creationId xmlns:a16="http://schemas.microsoft.com/office/drawing/2014/main" id="{B8EBD096-6650-A74F-9571-FCF1DABC60F8}"/>
              </a:ext>
            </a:extLst>
          </p:cNvPr>
          <p:cNvSpPr>
            <a:spLocks noChangeArrowheads="1"/>
          </p:cNvSpPr>
          <p:nvPr/>
        </p:nvSpPr>
        <p:spPr bwMode="auto">
          <a:xfrm>
            <a:off x="1871663" y="1093788"/>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a:solidFill>
                  <a:srgbClr val="595959"/>
                </a:solidFill>
                <a:latin typeface="Calibri" panose="020F0502020204030204" pitchFamily="34" charset="0"/>
              </a:rPr>
              <a:t>The Parts To The Sales Conversion System:</a:t>
            </a:r>
            <a:endParaRPr lang="en-GB" altLang="en-US" sz="2000" b="1">
              <a:latin typeface="Calibri" panose="020F0502020204030204" pitchFamily="34" charset="0"/>
            </a:endParaRPr>
          </a:p>
        </p:txBody>
      </p:sp>
      <p:sp>
        <p:nvSpPr>
          <p:cNvPr id="49156" name="TextBox 11">
            <a:extLst>
              <a:ext uri="{FF2B5EF4-FFF2-40B4-BE49-F238E27FC236}">
                <a16:creationId xmlns:a16="http://schemas.microsoft.com/office/drawing/2014/main" id="{1234561E-31A1-584C-A6F5-B8DADFC660ED}"/>
              </a:ext>
            </a:extLst>
          </p:cNvPr>
          <p:cNvSpPr txBox="1">
            <a:spLocks noChangeArrowheads="1"/>
          </p:cNvSpPr>
          <p:nvPr/>
        </p:nvSpPr>
        <p:spPr bwMode="auto">
          <a:xfrm>
            <a:off x="1871663" y="1549400"/>
            <a:ext cx="5816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2730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Pricing Your Product or Service</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Case Studies</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Qualification Questions/Telephone Conversion Device</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Sowing the Seeds Letter</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Further Information Letter</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Future Contact Letter</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The Alchemy TALISMAN Sales System</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Sales Conversion Letter</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Follow Up Sales Conversion Letters</a:t>
            </a:r>
          </a:p>
          <a:p>
            <a:pPr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Buyers Remorse Letter</a:t>
            </a:r>
          </a:p>
          <a:p>
            <a:pPr eaLnBrk="1" hangingPunct="1"/>
            <a:endParaRPr lang="en-US" altLang="en-US" sz="1800">
              <a:latin typeface="Calibri" panose="020F0502020204030204" pitchFamily="34" charset="0"/>
            </a:endParaRPr>
          </a:p>
        </p:txBody>
      </p:sp>
      <p:sp>
        <p:nvSpPr>
          <p:cNvPr id="9" name="TextBox 8">
            <a:extLst>
              <a:ext uri="{FF2B5EF4-FFF2-40B4-BE49-F238E27FC236}">
                <a16:creationId xmlns:a16="http://schemas.microsoft.com/office/drawing/2014/main" id="{2427E573-D546-C746-A4A4-92A30E2EC4CA}"/>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24E1308-4DF8-9445-B455-72C054602F86}"/>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14</a:t>
            </a:r>
          </a:p>
        </p:txBody>
      </p:sp>
      <p:sp>
        <p:nvSpPr>
          <p:cNvPr id="50178" name="TextBox 21">
            <a:extLst>
              <a:ext uri="{FF2B5EF4-FFF2-40B4-BE49-F238E27FC236}">
                <a16:creationId xmlns:a16="http://schemas.microsoft.com/office/drawing/2014/main" id="{02CDF464-0C17-384C-BF32-23D6B07FFA85}"/>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14. Pricing Your Product Or Service</a:t>
            </a:r>
          </a:p>
        </p:txBody>
      </p:sp>
      <p:sp>
        <p:nvSpPr>
          <p:cNvPr id="50179" name="Rectangle 9">
            <a:extLst>
              <a:ext uri="{FF2B5EF4-FFF2-40B4-BE49-F238E27FC236}">
                <a16:creationId xmlns:a16="http://schemas.microsoft.com/office/drawing/2014/main" id="{F4A13FFC-8990-5C44-9829-8B3BD624531D}"/>
              </a:ext>
            </a:extLst>
          </p:cNvPr>
          <p:cNvSpPr>
            <a:spLocks noChangeArrowheads="1"/>
          </p:cNvSpPr>
          <p:nvPr/>
        </p:nvSpPr>
        <p:spPr bwMode="auto">
          <a:xfrm>
            <a:off x="1871663" y="1093788"/>
            <a:ext cx="58166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2000" b="1">
                <a:solidFill>
                  <a:srgbClr val="595959"/>
                </a:solidFill>
                <a:latin typeface="Calibri" panose="020F0502020204030204" pitchFamily="34" charset="0"/>
              </a:rPr>
              <a:t>Grow The Business Overnight By Setting The Perfect Price…</a:t>
            </a:r>
          </a:p>
          <a:p>
            <a:pPr eaLnBrk="1" hangingPunct="1"/>
            <a:r>
              <a:rPr lang="en-GB" altLang="en-US" sz="1600">
                <a:solidFill>
                  <a:srgbClr val="595959"/>
                </a:solidFill>
                <a:latin typeface="Calibri" panose="020F0502020204030204" pitchFamily="34" charset="0"/>
              </a:rPr>
              <a:t>Price your products or services too high and you won’t get the business; price them too low and you’ll wish you hadn’t got the business; set your prices without testing and you could be losing thousands each and every week!</a:t>
            </a:r>
          </a:p>
        </p:txBody>
      </p:sp>
      <p:sp>
        <p:nvSpPr>
          <p:cNvPr id="50180" name="TextBox 6">
            <a:extLst>
              <a:ext uri="{FF2B5EF4-FFF2-40B4-BE49-F238E27FC236}">
                <a16:creationId xmlns:a16="http://schemas.microsoft.com/office/drawing/2014/main" id="{2DF4AFEF-155C-6F48-AF08-38489DD08130}"/>
              </a:ext>
            </a:extLst>
          </p:cNvPr>
          <p:cNvSpPr txBox="1">
            <a:spLocks noChangeArrowheads="1"/>
          </p:cNvSpPr>
          <p:nvPr/>
        </p:nvSpPr>
        <p:spPr bwMode="auto">
          <a:xfrm>
            <a:off x="1871663" y="3078163"/>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There are only two factors to consider when setting your price – </a:t>
            </a:r>
            <a:r>
              <a:rPr lang="en-GB" altLang="en-US" sz="1600" b="1">
                <a:solidFill>
                  <a:srgbClr val="254061"/>
                </a:solidFill>
                <a:latin typeface="Calibri" panose="020F0502020204030204" pitchFamily="34" charset="0"/>
              </a:rPr>
              <a:t>value and profit</a:t>
            </a:r>
            <a:r>
              <a:rPr lang="en-GB" altLang="en-US" sz="1600">
                <a:latin typeface="Calibri" panose="020F0502020204030204" pitchFamily="34" charset="0"/>
              </a:rPr>
              <a:t>.</a:t>
            </a:r>
          </a:p>
        </p:txBody>
      </p:sp>
      <p:sp>
        <p:nvSpPr>
          <p:cNvPr id="50181" name="Rectangle 8">
            <a:extLst>
              <a:ext uri="{FF2B5EF4-FFF2-40B4-BE49-F238E27FC236}">
                <a16:creationId xmlns:a16="http://schemas.microsoft.com/office/drawing/2014/main" id="{6FD6C069-45BA-1B48-8521-D5F9BFC8F5DE}"/>
              </a:ext>
            </a:extLst>
          </p:cNvPr>
          <p:cNvSpPr>
            <a:spLocks noChangeArrowheads="1"/>
          </p:cNvSpPr>
          <p:nvPr/>
        </p:nvSpPr>
        <p:spPr bwMode="auto">
          <a:xfrm>
            <a:off x="1871663" y="3854450"/>
            <a:ext cx="58166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b="1">
                <a:solidFill>
                  <a:srgbClr val="595959"/>
                </a:solidFill>
                <a:latin typeface="Calibri" panose="020F0502020204030204" pitchFamily="34" charset="0"/>
              </a:rPr>
              <a:t>Three things to understand:</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People on the whole buy on value and NOT on price!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As a rule, people automatically value your product or service more if you charge higher.</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You can never determine your prices/fees you must let your prospects and clients or customers make that decision for you</a:t>
            </a:r>
          </a:p>
          <a:p>
            <a:pPr lvl="1" eaLnBrk="1" hangingPunct="1">
              <a:spcAft>
                <a:spcPts val="600"/>
              </a:spcAft>
            </a:pPr>
            <a:r>
              <a:rPr lang="en-GB" altLang="en-US" sz="1600">
                <a:latin typeface="Calibri" panose="020F0502020204030204" pitchFamily="34" charset="0"/>
              </a:rPr>
              <a:t> </a:t>
            </a:r>
            <a:endParaRPr lang="en-GB" altLang="en-US" sz="1600">
              <a:solidFill>
                <a:srgbClr val="595959"/>
              </a:solidFill>
              <a:latin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9FCB48B-B02A-F64D-A7FB-D4857D153379}"/>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14</a:t>
            </a:r>
          </a:p>
        </p:txBody>
      </p:sp>
      <p:sp>
        <p:nvSpPr>
          <p:cNvPr id="51202" name="TextBox 21">
            <a:extLst>
              <a:ext uri="{FF2B5EF4-FFF2-40B4-BE49-F238E27FC236}">
                <a16:creationId xmlns:a16="http://schemas.microsoft.com/office/drawing/2014/main" id="{1F88CFC7-05CD-F440-B5FC-5CE3AE6C8828}"/>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14. Pricing Your Product Or Service</a:t>
            </a:r>
          </a:p>
        </p:txBody>
      </p:sp>
      <p:sp>
        <p:nvSpPr>
          <p:cNvPr id="51203" name="Rectangle 9">
            <a:extLst>
              <a:ext uri="{FF2B5EF4-FFF2-40B4-BE49-F238E27FC236}">
                <a16:creationId xmlns:a16="http://schemas.microsoft.com/office/drawing/2014/main" id="{EDBDA8DF-F432-754B-887D-0427085171DA}"/>
              </a:ext>
            </a:extLst>
          </p:cNvPr>
          <p:cNvSpPr>
            <a:spLocks noChangeArrowheads="1"/>
          </p:cNvSpPr>
          <p:nvPr/>
        </p:nvSpPr>
        <p:spPr bwMode="auto">
          <a:xfrm>
            <a:off x="1871663" y="1093788"/>
            <a:ext cx="5816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What To Charge…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Determine the lowest price – This is the MINIMUM starting point.</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Then look at how high you can charge.</a:t>
            </a:r>
          </a:p>
          <a:p>
            <a:pPr lvl="1" eaLnBrk="1" hangingPunct="1">
              <a:buFont typeface="Calibri" panose="020F0502020204030204" pitchFamily="34" charset="0"/>
              <a:buAutoNum type="arabicPeriod"/>
            </a:pPr>
            <a:endParaRPr lang="en-GB" altLang="en-US" sz="1600">
              <a:solidFill>
                <a:srgbClr val="595959"/>
              </a:solidFill>
              <a:latin typeface="Calibri" panose="020F0502020204030204" pitchFamily="34" charset="0"/>
            </a:endParaRPr>
          </a:p>
          <a:p>
            <a:pPr eaLnBrk="1" hangingPunct="1"/>
            <a:r>
              <a:rPr lang="en-GB" altLang="en-US" sz="1600">
                <a:solidFill>
                  <a:srgbClr val="595959"/>
                </a:solidFill>
                <a:latin typeface="Calibri" panose="020F0502020204030204" pitchFamily="34" charset="0"/>
              </a:rPr>
              <a:t>This figure is the minimum price you can charge and still have a successful business. </a:t>
            </a:r>
          </a:p>
          <a:p>
            <a:pPr eaLnBrk="1" hangingPunct="1"/>
            <a:endParaRPr lang="en-GB" altLang="en-US" sz="1600">
              <a:solidFill>
                <a:srgbClr val="595959"/>
              </a:solidFill>
              <a:latin typeface="Calibri" panose="020F0502020204030204" pitchFamily="34" charset="0"/>
            </a:endParaRPr>
          </a:p>
          <a:p>
            <a:pPr eaLnBrk="1" hangingPunct="1"/>
            <a:r>
              <a:rPr lang="en-GB" altLang="en-US" sz="1600">
                <a:solidFill>
                  <a:srgbClr val="595959"/>
                </a:solidFill>
                <a:latin typeface="Calibri" panose="020F0502020204030204" pitchFamily="34" charset="0"/>
              </a:rPr>
              <a:t>You can now decide whether or not you want to raise this figure by increasing your profit margins (easy) or increasing your activity rate (not as easy). </a:t>
            </a:r>
          </a:p>
          <a:p>
            <a:pPr eaLnBrk="1" hangingPunct="1"/>
            <a:endParaRPr lang="en-GB" altLang="en-US" sz="1600">
              <a:solidFill>
                <a:srgbClr val="595959"/>
              </a:solidFill>
              <a:latin typeface="Calibri" panose="020F0502020204030204" pitchFamily="34" charset="0"/>
            </a:endParaRPr>
          </a:p>
          <a:p>
            <a:pPr eaLnBrk="1" hangingPunct="1"/>
            <a:endParaRPr lang="en-GB" altLang="en-US" sz="1600">
              <a:solidFill>
                <a:srgbClr val="595959"/>
              </a:solidFill>
              <a:latin typeface="Calibri" panose="020F0502020204030204" pitchFamily="34" charset="0"/>
            </a:endParaRPr>
          </a:p>
          <a:p>
            <a:pPr eaLnBrk="1" hangingPunct="1"/>
            <a:r>
              <a:rPr lang="en-GB" altLang="en-US" sz="1600" b="1">
                <a:solidFill>
                  <a:srgbClr val="595959"/>
                </a:solidFill>
                <a:latin typeface="Calibri" panose="020F0502020204030204" pitchFamily="34" charset="0"/>
              </a:rPr>
              <a:t>Optimal Pricing</a:t>
            </a:r>
            <a:r>
              <a:rPr lang="en-GB" altLang="en-US" sz="1600">
                <a:solidFill>
                  <a:srgbClr val="595959"/>
                </a:solidFill>
                <a:latin typeface="Calibri" panose="020F0502020204030204" pitchFamily="34" charset="0"/>
              </a:rPr>
              <a:t>… shows what happens when pricing too low against pricing too high.</a:t>
            </a:r>
          </a:p>
          <a:p>
            <a:pPr lvl="1" eaLnBrk="1" hangingPunct="1">
              <a:buFont typeface="Calibri" panose="020F0502020204030204" pitchFamily="34" charset="0"/>
              <a:buAutoNum type="arabicPeriod"/>
            </a:pPr>
            <a:endParaRPr lang="en-GB" altLang="en-US" sz="1600">
              <a:solidFill>
                <a:srgbClr val="595959"/>
              </a:solidFill>
              <a:latin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3DC3BD0-BBE9-0B43-BA3D-EE6491809189}"/>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14</a:t>
            </a:r>
          </a:p>
        </p:txBody>
      </p:sp>
      <p:sp>
        <p:nvSpPr>
          <p:cNvPr id="52226" name="TextBox 21">
            <a:extLst>
              <a:ext uri="{FF2B5EF4-FFF2-40B4-BE49-F238E27FC236}">
                <a16:creationId xmlns:a16="http://schemas.microsoft.com/office/drawing/2014/main" id="{EFF096EF-4C9E-F64F-956E-9189C7ED03D0}"/>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14. Pricing Your Product Or Service</a:t>
            </a:r>
          </a:p>
        </p:txBody>
      </p:sp>
      <p:sp>
        <p:nvSpPr>
          <p:cNvPr id="52227" name="Rectangle 9">
            <a:extLst>
              <a:ext uri="{FF2B5EF4-FFF2-40B4-BE49-F238E27FC236}">
                <a16:creationId xmlns:a16="http://schemas.microsoft.com/office/drawing/2014/main" id="{286F5553-EE5D-164D-83D9-5DE47C9EEDD1}"/>
              </a:ext>
            </a:extLst>
          </p:cNvPr>
          <p:cNvSpPr>
            <a:spLocks noChangeArrowheads="1"/>
          </p:cNvSpPr>
          <p:nvPr/>
        </p:nvSpPr>
        <p:spPr bwMode="auto">
          <a:xfrm>
            <a:off x="1871663" y="942975"/>
            <a:ext cx="58166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b="1">
                <a:solidFill>
                  <a:srgbClr val="595959"/>
                </a:solidFill>
                <a:latin typeface="Calibri" panose="020F0502020204030204" pitchFamily="34" charset="0"/>
              </a:rPr>
              <a:t>Reducing Prices:</a:t>
            </a:r>
          </a:p>
          <a:p>
            <a:pPr eaLnBrk="1" hangingPunct="1"/>
            <a:r>
              <a:rPr lang="en-GB" altLang="en-US" sz="1600">
                <a:solidFill>
                  <a:srgbClr val="595959"/>
                </a:solidFill>
                <a:latin typeface="Calibri" panose="020F0502020204030204" pitchFamily="34" charset="0"/>
              </a:rPr>
              <a:t>Discounting is the lazy man’s competitive strategy and is applicable in only one situation and that is where you have a definite cost advantage (either fixed or variable) over your competitors, and your product or service is one where customers are very price sensitive.</a:t>
            </a:r>
          </a:p>
        </p:txBody>
      </p:sp>
      <p:pic>
        <p:nvPicPr>
          <p:cNvPr id="52228" name="Picture 4" descr="::Picture2.jpg">
            <a:extLst>
              <a:ext uri="{FF2B5EF4-FFF2-40B4-BE49-F238E27FC236}">
                <a16:creationId xmlns:a16="http://schemas.microsoft.com/office/drawing/2014/main" id="{D932CC6A-9D42-584F-81A0-777FE555C3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2225" y="2432050"/>
            <a:ext cx="42799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5">
            <a:extLst>
              <a:ext uri="{FF2B5EF4-FFF2-40B4-BE49-F238E27FC236}">
                <a16:creationId xmlns:a16="http://schemas.microsoft.com/office/drawing/2014/main" id="{021A0D49-7A14-5C44-A25E-147FC81A2B90}"/>
              </a:ext>
            </a:extLst>
          </p:cNvPr>
          <p:cNvSpPr>
            <a:spLocks noChangeArrowheads="1"/>
          </p:cNvSpPr>
          <p:nvPr/>
        </p:nvSpPr>
        <p:spPr bwMode="auto">
          <a:xfrm>
            <a:off x="1871663" y="5408613"/>
            <a:ext cx="5816600" cy="83185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If your gross margin is 30% and you reduce price by 10%, you need volume to increase by 50% to maintain your initial profit! Rarely has this worked in the past and it's unlikely to work in the future.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6D0DF30-82D9-494C-83D7-6DBFCC529061}"/>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14</a:t>
            </a:r>
          </a:p>
        </p:txBody>
      </p:sp>
      <p:sp>
        <p:nvSpPr>
          <p:cNvPr id="53250" name="TextBox 21">
            <a:extLst>
              <a:ext uri="{FF2B5EF4-FFF2-40B4-BE49-F238E27FC236}">
                <a16:creationId xmlns:a16="http://schemas.microsoft.com/office/drawing/2014/main" id="{4B9CE565-68C1-C949-A21F-96D8C459F60D}"/>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14. Pricing Your Product Or Service</a:t>
            </a:r>
          </a:p>
        </p:txBody>
      </p:sp>
      <p:sp>
        <p:nvSpPr>
          <p:cNvPr id="53251" name="Rectangle 9">
            <a:extLst>
              <a:ext uri="{FF2B5EF4-FFF2-40B4-BE49-F238E27FC236}">
                <a16:creationId xmlns:a16="http://schemas.microsoft.com/office/drawing/2014/main" id="{0452EA33-9DF4-F149-84AE-535A14E7AB9F}"/>
              </a:ext>
            </a:extLst>
          </p:cNvPr>
          <p:cNvSpPr>
            <a:spLocks noChangeArrowheads="1"/>
          </p:cNvSpPr>
          <p:nvPr/>
        </p:nvSpPr>
        <p:spPr bwMode="auto">
          <a:xfrm>
            <a:off x="1871663" y="965200"/>
            <a:ext cx="58166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b="1">
                <a:solidFill>
                  <a:srgbClr val="595959"/>
                </a:solidFill>
                <a:latin typeface="Calibri" panose="020F0502020204030204" pitchFamily="34" charset="0"/>
              </a:rPr>
              <a:t>Increasing Prices:</a:t>
            </a:r>
          </a:p>
          <a:p>
            <a:pPr eaLnBrk="1" hangingPunct="1"/>
            <a:r>
              <a:rPr lang="en-GB" altLang="en-US" sz="1600">
                <a:solidFill>
                  <a:srgbClr val="595959"/>
                </a:solidFill>
                <a:latin typeface="Calibri" panose="020F0502020204030204" pitchFamily="34" charset="0"/>
              </a:rPr>
              <a:t>This shows the amount by which your sales would have to decline following your decision to increase your prices your gross profit is reduced below its initial level. </a:t>
            </a:r>
          </a:p>
        </p:txBody>
      </p:sp>
      <p:pic>
        <p:nvPicPr>
          <p:cNvPr id="53252" name="Picture 5" descr="::Picture5.jpg">
            <a:extLst>
              <a:ext uri="{FF2B5EF4-FFF2-40B4-BE49-F238E27FC236}">
                <a16:creationId xmlns:a16="http://schemas.microsoft.com/office/drawing/2014/main" id="{7727F310-F3D5-BD4B-A63C-A18025AC777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2225" y="2332038"/>
            <a:ext cx="42465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7">
            <a:extLst>
              <a:ext uri="{FF2B5EF4-FFF2-40B4-BE49-F238E27FC236}">
                <a16:creationId xmlns:a16="http://schemas.microsoft.com/office/drawing/2014/main" id="{21E9FA42-208F-B24D-B937-B9DB5AAC26FD}"/>
              </a:ext>
            </a:extLst>
          </p:cNvPr>
          <p:cNvSpPr>
            <a:spLocks noChangeArrowheads="1"/>
          </p:cNvSpPr>
          <p:nvPr/>
        </p:nvSpPr>
        <p:spPr bwMode="auto">
          <a:xfrm>
            <a:off x="1871663" y="5397500"/>
            <a:ext cx="5816600" cy="83185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At a 30% margin and a 10% increase in price, you could sustain a 25% reduction in sales volume before your profit is reduced to the initial level………you would have to lose 1 out of every 4 customers!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a:extLst>
              <a:ext uri="{FF2B5EF4-FFF2-40B4-BE49-F238E27FC236}">
                <a16:creationId xmlns:a16="http://schemas.microsoft.com/office/drawing/2014/main" id="{6A88E59B-7F97-B343-BCD6-B7FE31847798}"/>
              </a:ext>
            </a:extLst>
          </p:cNvPr>
          <p:cNvSpPr txBox="1">
            <a:spLocks noChangeArrowheads="1"/>
          </p:cNvSpPr>
          <p:nvPr/>
        </p:nvSpPr>
        <p:spPr bwMode="auto">
          <a:xfrm>
            <a:off x="1871663" y="911225"/>
            <a:ext cx="4087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595959"/>
                </a:solidFill>
                <a:latin typeface="Calibri" panose="020F0502020204030204" pitchFamily="34" charset="0"/>
                <a:sym typeface="Gill Sans MT" panose="020B0502020104020203" pitchFamily="34" charset="77"/>
              </a:rPr>
              <a:t>Understanding The Three Reason Why People Don</a:t>
            </a:r>
            <a:r>
              <a:rPr lang="ja-JP" altLang="en-US" sz="2000" b="1">
                <a:solidFill>
                  <a:srgbClr val="595959"/>
                </a:solidFill>
                <a:latin typeface="Calibri" panose="020F0502020204030204" pitchFamily="34" charset="0"/>
                <a:sym typeface="Gill Sans MT" panose="020B0502020104020203" pitchFamily="34" charset="77"/>
              </a:rPr>
              <a:t>’</a:t>
            </a:r>
            <a:r>
              <a:rPr lang="en-US" altLang="ja-JP" sz="2000" b="1">
                <a:solidFill>
                  <a:srgbClr val="595959"/>
                </a:solidFill>
                <a:latin typeface="Calibri" panose="020F0502020204030204" pitchFamily="34" charset="0"/>
                <a:sym typeface="Gill Sans MT" panose="020B0502020104020203" pitchFamily="34" charset="77"/>
              </a:rPr>
              <a:t>t Buy:</a:t>
            </a:r>
            <a:endParaRPr lang="en-US" altLang="en-US" sz="2000" b="1">
              <a:solidFill>
                <a:srgbClr val="595959"/>
              </a:solidFill>
              <a:latin typeface="Calibri" panose="020F0502020204030204" pitchFamily="34" charset="0"/>
              <a:sym typeface="Gill Sans MT" panose="020B0502020104020203" pitchFamily="34" charset="77"/>
            </a:endParaRPr>
          </a:p>
        </p:txBody>
      </p:sp>
      <p:pic>
        <p:nvPicPr>
          <p:cNvPr id="17410" name="Picture 13" descr="why people dont buy.png">
            <a:extLst>
              <a:ext uri="{FF2B5EF4-FFF2-40B4-BE49-F238E27FC236}">
                <a16:creationId xmlns:a16="http://schemas.microsoft.com/office/drawing/2014/main" id="{B107AD5A-8819-E244-B887-9710C563D9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846263"/>
            <a:ext cx="5040312"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6">
            <a:extLst>
              <a:ext uri="{FF2B5EF4-FFF2-40B4-BE49-F238E27FC236}">
                <a16:creationId xmlns:a16="http://schemas.microsoft.com/office/drawing/2014/main" id="{F06B4FA4-817E-4F40-9324-377D97216DA5}"/>
              </a:ext>
            </a:extLst>
          </p:cNvPr>
          <p:cNvSpPr>
            <a:spLocks noChangeArrowheads="1"/>
          </p:cNvSpPr>
          <p:nvPr/>
        </p:nvSpPr>
        <p:spPr bwMode="auto">
          <a:xfrm>
            <a:off x="5083175" y="2284413"/>
            <a:ext cx="36576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AU" altLang="en-US" sz="1800">
                <a:solidFill>
                  <a:srgbClr val="595959"/>
                </a:solidFill>
                <a:latin typeface="Calibri" panose="020F0502020204030204" pitchFamily="34" charset="0"/>
              </a:rPr>
              <a:t>There is not much you can do about the first two: Money and Need…</a:t>
            </a:r>
          </a:p>
          <a:p>
            <a:pPr eaLnBrk="1" hangingPunct="1">
              <a:spcBef>
                <a:spcPct val="50000"/>
              </a:spcBef>
            </a:pPr>
            <a:r>
              <a:rPr lang="en-AU" altLang="en-US" sz="1800">
                <a:solidFill>
                  <a:srgbClr val="595959"/>
                </a:solidFill>
                <a:latin typeface="Calibri" panose="020F0502020204030204" pitchFamily="34" charset="0"/>
              </a:rPr>
              <a:t>But there are many things that can do about the third - Trust…</a:t>
            </a:r>
          </a:p>
        </p:txBody>
      </p:sp>
      <p:sp>
        <p:nvSpPr>
          <p:cNvPr id="18" name="Rectangle 17">
            <a:extLst>
              <a:ext uri="{FF2B5EF4-FFF2-40B4-BE49-F238E27FC236}">
                <a16:creationId xmlns:a16="http://schemas.microsoft.com/office/drawing/2014/main" id="{40842C56-5563-9E48-B3CD-6D5899048874}"/>
              </a:ext>
            </a:extLst>
          </p:cNvPr>
          <p:cNvSpPr/>
          <p:nvPr/>
        </p:nvSpPr>
        <p:spPr>
          <a:xfrm>
            <a:off x="1871663" y="5675313"/>
            <a:ext cx="6869112" cy="646112"/>
          </a:xfrm>
          <a:prstGeom prst="rect">
            <a:avLst/>
          </a:prstGeom>
        </p:spPr>
        <p:txBody>
          <a:bodyPr>
            <a:spAutoFit/>
          </a:bodyPr>
          <a:lstStyle/>
          <a:p>
            <a:pPr fontAlgn="auto">
              <a:spcBef>
                <a:spcPts val="0"/>
              </a:spcBef>
              <a:spcAft>
                <a:spcPts val="0"/>
              </a:spcAft>
              <a:tabLst>
                <a:tab pos="0" algn="l"/>
              </a:tabLst>
              <a:defRPr/>
            </a:pPr>
            <a:r>
              <a:rPr lang="en-US" dirty="0">
                <a:solidFill>
                  <a:srgbClr val="595959"/>
                </a:solidFill>
                <a:latin typeface="+mj-lt"/>
                <a:ea typeface="+mn-ea"/>
                <a:cs typeface="Gill Sans"/>
              </a:rPr>
              <a:t>You have to develop the level of trust and believability that they need in you to do business with you!</a:t>
            </a:r>
          </a:p>
        </p:txBody>
      </p:sp>
      <p:sp>
        <p:nvSpPr>
          <p:cNvPr id="17413" name="TextBox 21">
            <a:extLst>
              <a:ext uri="{FF2B5EF4-FFF2-40B4-BE49-F238E27FC236}">
                <a16:creationId xmlns:a16="http://schemas.microsoft.com/office/drawing/2014/main" id="{A230F610-CA05-ED43-A1F7-FE3AB50B3EBA}"/>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 Getting Ready For Success</a:t>
            </a:r>
          </a:p>
        </p:txBody>
      </p:sp>
      <p:sp>
        <p:nvSpPr>
          <p:cNvPr id="25" name="TextBox 24">
            <a:extLst>
              <a:ext uri="{FF2B5EF4-FFF2-40B4-BE49-F238E27FC236}">
                <a16:creationId xmlns:a16="http://schemas.microsoft.com/office/drawing/2014/main" id="{EFB34279-9F8F-B649-8A10-B99F343BA7CD}"/>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6B85B84-3DDF-7348-BC67-DF1BF51B9963}"/>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14</a:t>
            </a:r>
          </a:p>
        </p:txBody>
      </p:sp>
      <p:sp>
        <p:nvSpPr>
          <p:cNvPr id="54274" name="TextBox 21">
            <a:extLst>
              <a:ext uri="{FF2B5EF4-FFF2-40B4-BE49-F238E27FC236}">
                <a16:creationId xmlns:a16="http://schemas.microsoft.com/office/drawing/2014/main" id="{851F3F2E-4689-1047-8D5A-1DC5DF3DDDD2}"/>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14. Pricing Your Product Or Service</a:t>
            </a:r>
          </a:p>
        </p:txBody>
      </p:sp>
      <p:sp>
        <p:nvSpPr>
          <p:cNvPr id="54275" name="Rectangle 9">
            <a:extLst>
              <a:ext uri="{FF2B5EF4-FFF2-40B4-BE49-F238E27FC236}">
                <a16:creationId xmlns:a16="http://schemas.microsoft.com/office/drawing/2014/main" id="{9D0C6DAF-415F-8D40-B22E-5C6D1680E043}"/>
              </a:ext>
            </a:extLst>
          </p:cNvPr>
          <p:cNvSpPr>
            <a:spLocks noChangeArrowheads="1"/>
          </p:cNvSpPr>
          <p:nvPr/>
        </p:nvSpPr>
        <p:spPr bwMode="auto">
          <a:xfrm>
            <a:off x="1871663" y="1093788"/>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a:solidFill>
                  <a:srgbClr val="595959"/>
                </a:solidFill>
                <a:latin typeface="Calibri" panose="020F0502020204030204" pitchFamily="34" charset="0"/>
              </a:rPr>
              <a:t>How To Set The Perfect Price:</a:t>
            </a:r>
            <a:endParaRPr lang="en-GB" altLang="en-US" sz="2000" b="1">
              <a:latin typeface="Calibri" panose="020F0502020204030204" pitchFamily="34" charset="0"/>
            </a:endParaRPr>
          </a:p>
        </p:txBody>
      </p:sp>
      <p:sp>
        <p:nvSpPr>
          <p:cNvPr id="54276" name="TextBox 11">
            <a:extLst>
              <a:ext uri="{FF2B5EF4-FFF2-40B4-BE49-F238E27FC236}">
                <a16:creationId xmlns:a16="http://schemas.microsoft.com/office/drawing/2014/main" id="{E8E7C63C-A729-C748-AE4A-1C4F37C53D79}"/>
              </a:ext>
            </a:extLst>
          </p:cNvPr>
          <p:cNvSpPr txBox="1">
            <a:spLocks noChangeArrowheads="1"/>
          </p:cNvSpPr>
          <p:nvPr/>
        </p:nvSpPr>
        <p:spPr bwMode="auto">
          <a:xfrm>
            <a:off x="1871663" y="1549400"/>
            <a:ext cx="581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8163" indent="-27305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Decide on two additional price points.</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Test.</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Go with the price that works best.</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Keep testing.</a:t>
            </a:r>
          </a:p>
          <a:p>
            <a:pPr eaLnBrk="1" hangingPunct="1">
              <a:spcAft>
                <a:spcPts val="600"/>
              </a:spcAft>
              <a:buFont typeface="Arial" panose="020B0604020202020204" pitchFamily="34" charset="0"/>
              <a:buChar char="•"/>
            </a:pPr>
            <a:endParaRPr lang="en-GB" altLang="en-US" sz="1600">
              <a:latin typeface="Calibri" panose="020F0502020204030204" pitchFamily="34" charset="0"/>
            </a:endParaRPr>
          </a:p>
        </p:txBody>
      </p:sp>
      <p:sp>
        <p:nvSpPr>
          <p:cNvPr id="9" name="TextBox 8">
            <a:extLst>
              <a:ext uri="{FF2B5EF4-FFF2-40B4-BE49-F238E27FC236}">
                <a16:creationId xmlns:a16="http://schemas.microsoft.com/office/drawing/2014/main" id="{F550FA45-959E-234B-A610-C75B88F47AAC}"/>
              </a:ext>
            </a:extLst>
          </p:cNvPr>
          <p:cNvSpPr txBox="1"/>
          <p:nvPr/>
        </p:nvSpPr>
        <p:spPr>
          <a:xfrm>
            <a:off x="7832640" y="1022841"/>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30F75A3-37CB-7746-9B15-26CA0D4C45C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15</a:t>
            </a:r>
          </a:p>
        </p:txBody>
      </p:sp>
      <p:sp>
        <p:nvSpPr>
          <p:cNvPr id="55298" name="TextBox 21">
            <a:extLst>
              <a:ext uri="{FF2B5EF4-FFF2-40B4-BE49-F238E27FC236}">
                <a16:creationId xmlns:a16="http://schemas.microsoft.com/office/drawing/2014/main" id="{3D090C64-1720-5344-B348-FC956AE2E291}"/>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15. </a:t>
            </a:r>
            <a:r>
              <a:rPr lang="en-GB" altLang="en-US" b="1">
                <a:solidFill>
                  <a:srgbClr val="254061"/>
                </a:solidFill>
                <a:latin typeface="Calibri" panose="020F0502020204030204" pitchFamily="34" charset="0"/>
              </a:rPr>
              <a:t>Case Studies – Adding Proof, Credibility And Believability To Your Sales Message </a:t>
            </a:r>
            <a:endParaRPr lang="en-US" altLang="en-US" b="1">
              <a:solidFill>
                <a:srgbClr val="254061"/>
              </a:solidFill>
              <a:latin typeface="Calibri" panose="020F0502020204030204" pitchFamily="34" charset="0"/>
            </a:endParaRPr>
          </a:p>
        </p:txBody>
      </p:sp>
      <p:sp>
        <p:nvSpPr>
          <p:cNvPr id="55299" name="Rectangle 9">
            <a:extLst>
              <a:ext uri="{FF2B5EF4-FFF2-40B4-BE49-F238E27FC236}">
                <a16:creationId xmlns:a16="http://schemas.microsoft.com/office/drawing/2014/main" id="{DF790C87-5EAD-C741-9158-3D524431E77D}"/>
              </a:ext>
            </a:extLst>
          </p:cNvPr>
          <p:cNvSpPr>
            <a:spLocks noChangeArrowheads="1"/>
          </p:cNvSpPr>
          <p:nvPr/>
        </p:nvSpPr>
        <p:spPr bwMode="auto">
          <a:xfrm>
            <a:off x="1871663" y="1254125"/>
            <a:ext cx="5816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A Simple Cost Effective Way To Prove You Can Do What You Say.</a:t>
            </a:r>
          </a:p>
          <a:p>
            <a:pPr lvl="1" eaLnBrk="1" hangingPunct="1">
              <a:buFont typeface="Calibri" panose="020F0502020204030204" pitchFamily="34" charset="0"/>
              <a:buAutoNum type="arabicPeriod"/>
            </a:pPr>
            <a:endParaRPr lang="en-GB" altLang="en-US" sz="1600">
              <a:solidFill>
                <a:srgbClr val="595959"/>
              </a:solidFill>
              <a:latin typeface="Calibri" panose="020F0502020204030204" pitchFamily="34" charset="0"/>
            </a:endParaRPr>
          </a:p>
        </p:txBody>
      </p:sp>
      <p:sp>
        <p:nvSpPr>
          <p:cNvPr id="55300" name="TextBox 4">
            <a:extLst>
              <a:ext uri="{FF2B5EF4-FFF2-40B4-BE49-F238E27FC236}">
                <a16:creationId xmlns:a16="http://schemas.microsoft.com/office/drawing/2014/main" id="{7DD577AB-6327-AA43-A7A7-5DF58A4A7CB4}"/>
              </a:ext>
            </a:extLst>
          </p:cNvPr>
          <p:cNvSpPr txBox="1">
            <a:spLocks noChangeArrowheads="1"/>
          </p:cNvSpPr>
          <p:nvPr/>
        </p:nvSpPr>
        <p:spPr bwMode="auto">
          <a:xfrm>
            <a:off x="1871663" y="2155825"/>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Case studies are very powerful in getting prospects to say, “Yes! I believe you can solve my problems.”</a:t>
            </a:r>
          </a:p>
        </p:txBody>
      </p:sp>
      <p:sp>
        <p:nvSpPr>
          <p:cNvPr id="55301" name="TextBox 6">
            <a:extLst>
              <a:ext uri="{FF2B5EF4-FFF2-40B4-BE49-F238E27FC236}">
                <a16:creationId xmlns:a16="http://schemas.microsoft.com/office/drawing/2014/main" id="{4BB74A6B-FCC9-BF46-A465-9DDC5B544E41}"/>
              </a:ext>
            </a:extLst>
          </p:cNvPr>
          <p:cNvSpPr txBox="1">
            <a:spLocks noChangeArrowheads="1"/>
          </p:cNvSpPr>
          <p:nvPr/>
        </p:nvSpPr>
        <p:spPr bwMode="auto">
          <a:xfrm>
            <a:off x="1871663" y="2874963"/>
            <a:ext cx="5816600"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19138" indent="-2619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800">
                <a:solidFill>
                  <a:srgbClr val="595959"/>
                </a:solidFill>
                <a:latin typeface="Calibri" panose="020F0502020204030204" pitchFamily="34" charset="0"/>
              </a:rPr>
              <a:t>Here’s what case studies can do for you…</a:t>
            </a:r>
            <a:endParaRPr lang="en-US" altLang="en-US" sz="1800">
              <a:solidFill>
                <a:srgbClr val="595959"/>
              </a:solidFill>
              <a:latin typeface="Calibri" panose="020F0502020204030204" pitchFamily="34" charset="0"/>
            </a:endParaRPr>
          </a:p>
          <a:p>
            <a:pPr lvl="1" eaLnBrk="1" hangingPunct="1">
              <a:spcAft>
                <a:spcPts val="600"/>
              </a:spcAft>
              <a:buFont typeface="Arial" panose="020B0604020202020204" pitchFamily="34" charset="0"/>
              <a:buChar char="•"/>
            </a:pPr>
            <a:r>
              <a:rPr lang="en-GB" altLang="en-US" sz="1800">
                <a:solidFill>
                  <a:srgbClr val="595959"/>
                </a:solidFill>
                <a:latin typeface="Calibri" panose="020F0502020204030204" pitchFamily="34" charset="0"/>
              </a:rPr>
              <a:t>Help convince the prospect you can achieve everything you say you can.</a:t>
            </a:r>
            <a:endParaRPr lang="en-US" altLang="en-US" sz="1200">
              <a:solidFill>
                <a:srgbClr val="595959"/>
              </a:solidFill>
              <a:latin typeface="Calibri" panose="020F0502020204030204" pitchFamily="34" charset="0"/>
            </a:endParaRPr>
          </a:p>
          <a:p>
            <a:pPr lvl="1" eaLnBrk="1" hangingPunct="1">
              <a:spcAft>
                <a:spcPts val="600"/>
              </a:spcAft>
              <a:buFont typeface="Arial" panose="020B0604020202020204" pitchFamily="34" charset="0"/>
              <a:buChar char="•"/>
            </a:pPr>
            <a:r>
              <a:rPr lang="en-GB" altLang="en-US" sz="1800">
                <a:solidFill>
                  <a:srgbClr val="595959"/>
                </a:solidFill>
                <a:latin typeface="Calibri" panose="020F0502020204030204" pitchFamily="34" charset="0"/>
              </a:rPr>
              <a:t>Demonstrate you have the expertise</a:t>
            </a:r>
            <a:r>
              <a:rPr lang="en-US" altLang="en-US" sz="1200">
                <a:solidFill>
                  <a:srgbClr val="595959"/>
                </a:solidFill>
                <a:latin typeface="Calibri" panose="020F0502020204030204" pitchFamily="34" charset="0"/>
              </a:rPr>
              <a:t>.</a:t>
            </a:r>
          </a:p>
          <a:p>
            <a:pPr lvl="1" eaLnBrk="1" hangingPunct="1">
              <a:spcAft>
                <a:spcPts val="600"/>
              </a:spcAft>
              <a:buFont typeface="Arial" panose="020B0604020202020204" pitchFamily="34" charset="0"/>
              <a:buChar char="•"/>
            </a:pPr>
            <a:r>
              <a:rPr lang="en-GB" altLang="en-US" sz="1800">
                <a:solidFill>
                  <a:srgbClr val="595959"/>
                </a:solidFill>
                <a:latin typeface="Calibri" panose="020F0502020204030204" pitchFamily="34" charset="0"/>
              </a:rPr>
              <a:t>Offer “live” proof.</a:t>
            </a:r>
          </a:p>
          <a:p>
            <a:pPr lvl="1" eaLnBrk="1" hangingPunct="1">
              <a:spcAft>
                <a:spcPts val="600"/>
              </a:spcAft>
              <a:buFont typeface="Arial" panose="020B0604020202020204" pitchFamily="34" charset="0"/>
              <a:buChar char="•"/>
            </a:pPr>
            <a:r>
              <a:rPr lang="en-GB" altLang="en-US" sz="1800">
                <a:solidFill>
                  <a:srgbClr val="595959"/>
                </a:solidFill>
                <a:latin typeface="Calibri" panose="020F0502020204030204" pitchFamily="34" charset="0"/>
              </a:rPr>
              <a:t>They give you increased credibility in your market place</a:t>
            </a:r>
            <a:r>
              <a:rPr lang="en-US" altLang="en-US" sz="1200">
                <a:solidFill>
                  <a:srgbClr val="595959"/>
                </a:solidFill>
                <a:latin typeface="Calibri" panose="020F0502020204030204" pitchFamily="34" charset="0"/>
              </a:rPr>
              <a:t>.</a:t>
            </a:r>
          </a:p>
          <a:p>
            <a:pPr lvl="1" eaLnBrk="1" hangingPunct="1">
              <a:spcAft>
                <a:spcPts val="600"/>
              </a:spcAft>
              <a:buFont typeface="Arial" panose="020B0604020202020204" pitchFamily="34" charset="0"/>
              <a:buChar char="•"/>
            </a:pPr>
            <a:r>
              <a:rPr lang="en-GB" altLang="en-US" sz="1800">
                <a:solidFill>
                  <a:srgbClr val="595959"/>
                </a:solidFill>
                <a:latin typeface="Calibri" panose="020F0502020204030204" pitchFamily="34" charset="0"/>
              </a:rPr>
              <a:t>They “sell” your solutions to the prospect in a very subtle but powerful way.</a:t>
            </a:r>
            <a:endParaRPr lang="en-US" altLang="en-US" sz="1200">
              <a:solidFill>
                <a:srgbClr val="595959"/>
              </a:solidFill>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521E2FB-C05C-9C46-A7CC-C2425C25BEF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15</a:t>
            </a:r>
          </a:p>
        </p:txBody>
      </p:sp>
      <p:sp>
        <p:nvSpPr>
          <p:cNvPr id="56322" name="TextBox 21">
            <a:extLst>
              <a:ext uri="{FF2B5EF4-FFF2-40B4-BE49-F238E27FC236}">
                <a16:creationId xmlns:a16="http://schemas.microsoft.com/office/drawing/2014/main" id="{024332D8-56B5-8042-9264-51C3CB72B3F4}"/>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15. </a:t>
            </a:r>
            <a:r>
              <a:rPr lang="en-GB" altLang="en-US" b="1">
                <a:solidFill>
                  <a:srgbClr val="254061"/>
                </a:solidFill>
                <a:latin typeface="Calibri" panose="020F0502020204030204" pitchFamily="34" charset="0"/>
              </a:rPr>
              <a:t>Case Studies – Adding Proof, Credibility And Believability To Your Sales Message </a:t>
            </a:r>
            <a:endParaRPr lang="en-US" altLang="en-US" b="1">
              <a:solidFill>
                <a:srgbClr val="254061"/>
              </a:solidFill>
              <a:latin typeface="Calibri" panose="020F0502020204030204" pitchFamily="34" charset="0"/>
            </a:endParaRPr>
          </a:p>
        </p:txBody>
      </p:sp>
      <p:sp>
        <p:nvSpPr>
          <p:cNvPr id="56323" name="Rectangle 9">
            <a:extLst>
              <a:ext uri="{FF2B5EF4-FFF2-40B4-BE49-F238E27FC236}">
                <a16:creationId xmlns:a16="http://schemas.microsoft.com/office/drawing/2014/main" id="{A47E17E3-855A-2346-AAAE-50A106D13CCB}"/>
              </a:ext>
            </a:extLst>
          </p:cNvPr>
          <p:cNvSpPr>
            <a:spLocks noChangeArrowheads="1"/>
          </p:cNvSpPr>
          <p:nvPr/>
        </p:nvSpPr>
        <p:spPr bwMode="auto">
          <a:xfrm>
            <a:off x="1871663" y="1254125"/>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How To Develop Case Studies:</a:t>
            </a:r>
          </a:p>
          <a:p>
            <a:pPr lvl="1" eaLnBrk="1" hangingPunct="1">
              <a:buFont typeface="Calibri" panose="020F0502020204030204" pitchFamily="34" charset="0"/>
              <a:buAutoNum type="arabicPeriod"/>
            </a:pPr>
            <a:endParaRPr lang="en-GB" altLang="en-US" sz="1600">
              <a:solidFill>
                <a:srgbClr val="595959"/>
              </a:solidFill>
              <a:latin typeface="Calibri" panose="020F0502020204030204" pitchFamily="34" charset="0"/>
            </a:endParaRPr>
          </a:p>
        </p:txBody>
      </p:sp>
      <p:sp>
        <p:nvSpPr>
          <p:cNvPr id="56324" name="TextBox 6">
            <a:extLst>
              <a:ext uri="{FF2B5EF4-FFF2-40B4-BE49-F238E27FC236}">
                <a16:creationId xmlns:a16="http://schemas.microsoft.com/office/drawing/2014/main" id="{35A71EEC-1B07-A447-9A7C-6A131FBC7E5B}"/>
              </a:ext>
            </a:extLst>
          </p:cNvPr>
          <p:cNvSpPr txBox="1">
            <a:spLocks noChangeArrowheads="1"/>
          </p:cNvSpPr>
          <p:nvPr/>
        </p:nvSpPr>
        <p:spPr bwMode="auto">
          <a:xfrm>
            <a:off x="1871663" y="1771650"/>
            <a:ext cx="58166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Write down your USP and the main problems your product or service solves for your clients or customers.</a:t>
            </a:r>
            <a:r>
              <a:rPr lang="en-US" altLang="en-US" sz="1600">
                <a:solidFill>
                  <a:srgbClr val="595959"/>
                </a:solidFill>
                <a:latin typeface="Calibri" panose="020F0502020204030204" pitchFamily="34" charset="0"/>
              </a:rPr>
              <a:t>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Attach specific examples of how you’ve delivered your USP and solved the problems of your clients or customers.</a:t>
            </a:r>
            <a:r>
              <a:rPr lang="en-US" altLang="en-US" sz="1600">
                <a:solidFill>
                  <a:srgbClr val="595959"/>
                </a:solidFill>
                <a:latin typeface="Calibri" panose="020F0502020204030204" pitchFamily="34" charset="0"/>
              </a:rPr>
              <a:t>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Choose your case studies.</a:t>
            </a:r>
            <a:r>
              <a:rPr lang="en-US" altLang="en-US" sz="1600">
                <a:solidFill>
                  <a:srgbClr val="595959"/>
                </a:solidFill>
                <a:latin typeface="Calibri" panose="020F0502020204030204" pitchFamily="34" charset="0"/>
              </a:rPr>
              <a:t>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Follow this simple outline plan.</a:t>
            </a:r>
            <a:r>
              <a:rPr lang="en-US" altLang="en-US" sz="1600">
                <a:solidFill>
                  <a:srgbClr val="595959"/>
                </a:solidFill>
                <a:latin typeface="Calibri" panose="020F0502020204030204" pitchFamily="34" charset="0"/>
              </a:rPr>
              <a:t>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Use an editorial style format.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Don’t forget your contact details.</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Print your case study</a:t>
            </a:r>
            <a:r>
              <a:rPr lang="en-US" altLang="en-US" sz="1600">
                <a:solidFill>
                  <a:srgbClr val="595959"/>
                </a:solidFill>
                <a:latin typeface="Calibri" panose="020F0502020204030204" pitchFamily="34" charset="0"/>
              </a:rPr>
              <a:t>.</a:t>
            </a:r>
            <a:r>
              <a:rPr lang="en-US" altLang="en-US" sz="1600">
                <a:latin typeface="Calibri" panose="020F0502020204030204" pitchFamily="34" charset="0"/>
              </a:rPr>
              <a:t> </a:t>
            </a:r>
            <a:endParaRPr lang="en-US" altLang="en-US" sz="1600">
              <a:solidFill>
                <a:srgbClr val="595959"/>
              </a:solidFill>
              <a:latin typeface="Calibri" panose="020F0502020204030204" pitchFamily="34" charset="0"/>
            </a:endParaRPr>
          </a:p>
        </p:txBody>
      </p:sp>
      <p:sp>
        <p:nvSpPr>
          <p:cNvPr id="10" name="TextBox 9">
            <a:extLst>
              <a:ext uri="{FF2B5EF4-FFF2-40B4-BE49-F238E27FC236}">
                <a16:creationId xmlns:a16="http://schemas.microsoft.com/office/drawing/2014/main" id="{79A0F134-7263-B24F-9D57-66FC1FE11B08}"/>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C62561D-06C9-1541-9166-362B858A0C5C}"/>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15</a:t>
            </a:r>
          </a:p>
        </p:txBody>
      </p:sp>
      <p:sp>
        <p:nvSpPr>
          <p:cNvPr id="57346" name="TextBox 21">
            <a:extLst>
              <a:ext uri="{FF2B5EF4-FFF2-40B4-BE49-F238E27FC236}">
                <a16:creationId xmlns:a16="http://schemas.microsoft.com/office/drawing/2014/main" id="{90B0249A-52A1-D347-B91A-32BF44C5DAFF}"/>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15. </a:t>
            </a:r>
            <a:r>
              <a:rPr lang="en-GB" altLang="en-US" b="1">
                <a:solidFill>
                  <a:srgbClr val="254061"/>
                </a:solidFill>
                <a:latin typeface="Calibri" panose="020F0502020204030204" pitchFamily="34" charset="0"/>
              </a:rPr>
              <a:t>Case Studies – Adding Proof, Credibility And Believability To Your Sales Message </a:t>
            </a:r>
            <a:endParaRPr lang="en-US" altLang="en-US" b="1">
              <a:solidFill>
                <a:srgbClr val="254061"/>
              </a:solidFill>
              <a:latin typeface="Calibri" panose="020F0502020204030204" pitchFamily="34" charset="0"/>
            </a:endParaRPr>
          </a:p>
        </p:txBody>
      </p:sp>
      <p:sp>
        <p:nvSpPr>
          <p:cNvPr id="57347" name="Rectangle 9">
            <a:extLst>
              <a:ext uri="{FF2B5EF4-FFF2-40B4-BE49-F238E27FC236}">
                <a16:creationId xmlns:a16="http://schemas.microsoft.com/office/drawing/2014/main" id="{31D98816-2131-B243-80E4-BB5BF93B46F4}"/>
              </a:ext>
            </a:extLst>
          </p:cNvPr>
          <p:cNvSpPr>
            <a:spLocks noChangeArrowheads="1"/>
          </p:cNvSpPr>
          <p:nvPr/>
        </p:nvSpPr>
        <p:spPr bwMode="auto">
          <a:xfrm>
            <a:off x="1871663" y="1254125"/>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Using Case Studies:</a:t>
            </a:r>
          </a:p>
          <a:p>
            <a:pPr lvl="1" eaLnBrk="1" hangingPunct="1">
              <a:buFont typeface="Calibri" panose="020F0502020204030204" pitchFamily="34" charset="0"/>
              <a:buAutoNum type="arabicPeriod"/>
            </a:pPr>
            <a:endParaRPr lang="en-GB" altLang="en-US" sz="1600">
              <a:solidFill>
                <a:srgbClr val="595959"/>
              </a:solidFill>
              <a:latin typeface="Calibri" panose="020F0502020204030204" pitchFamily="34" charset="0"/>
            </a:endParaRPr>
          </a:p>
        </p:txBody>
      </p:sp>
      <p:sp>
        <p:nvSpPr>
          <p:cNvPr id="57348" name="TextBox 6">
            <a:extLst>
              <a:ext uri="{FF2B5EF4-FFF2-40B4-BE49-F238E27FC236}">
                <a16:creationId xmlns:a16="http://schemas.microsoft.com/office/drawing/2014/main" id="{01B2F2EA-D0F3-AD46-B5BF-6DBEBD9F0E96}"/>
              </a:ext>
            </a:extLst>
          </p:cNvPr>
          <p:cNvSpPr txBox="1">
            <a:spLocks noChangeArrowheads="1"/>
          </p:cNvSpPr>
          <p:nvPr/>
        </p:nvSpPr>
        <p:spPr bwMode="auto">
          <a:xfrm>
            <a:off x="1871663" y="1771650"/>
            <a:ext cx="5816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Put them on your website.</a:t>
            </a:r>
            <a:endParaRPr lang="en-US" altLang="en-US" sz="1600">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Include them with your sales letters.</a:t>
            </a:r>
            <a:endParaRPr lang="en-US" altLang="en-US" sz="1600">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Send them out every 4-8 weeks to prospects with a simple covering letter stating the problem you’ve recently solved for your clients.</a:t>
            </a:r>
            <a:endParaRPr lang="en-US" altLang="en-US" sz="1600">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Include them in your brochures and sales materials.</a:t>
            </a:r>
            <a:endParaRPr lang="en-US" altLang="en-US" sz="1600">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Use them as part of your adverts.</a:t>
            </a:r>
            <a:endParaRPr lang="en-US" altLang="en-US" sz="1600">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Blow them up and parade them in your office, showroom, reception and anywhere your prospects and clients may see them.</a:t>
            </a:r>
            <a:endParaRPr lang="en-US" altLang="en-US" sz="1600">
              <a:solidFill>
                <a:srgbClr val="595959"/>
              </a:solidFill>
              <a:latin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9D40539-6AE2-294E-B660-B686E89B0F5F}"/>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16</a:t>
            </a:r>
          </a:p>
        </p:txBody>
      </p:sp>
      <p:sp>
        <p:nvSpPr>
          <p:cNvPr id="58370" name="TextBox 21">
            <a:extLst>
              <a:ext uri="{FF2B5EF4-FFF2-40B4-BE49-F238E27FC236}">
                <a16:creationId xmlns:a16="http://schemas.microsoft.com/office/drawing/2014/main" id="{B31E0205-40C4-D641-A93C-8243BC2D71D5}"/>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16. </a:t>
            </a:r>
            <a:r>
              <a:rPr lang="en-GB" altLang="en-US" b="1">
                <a:solidFill>
                  <a:srgbClr val="254061"/>
                </a:solidFill>
                <a:latin typeface="Calibri" panose="020F0502020204030204" pitchFamily="34" charset="0"/>
              </a:rPr>
              <a:t>Qualification Questions</a:t>
            </a:r>
            <a:endParaRPr lang="en-US" altLang="en-US" b="1">
              <a:solidFill>
                <a:srgbClr val="254061"/>
              </a:solidFill>
              <a:latin typeface="Calibri" panose="020F0502020204030204" pitchFamily="34" charset="0"/>
            </a:endParaRPr>
          </a:p>
        </p:txBody>
      </p:sp>
      <p:sp>
        <p:nvSpPr>
          <p:cNvPr id="58371" name="Rectangle 9">
            <a:extLst>
              <a:ext uri="{FF2B5EF4-FFF2-40B4-BE49-F238E27FC236}">
                <a16:creationId xmlns:a16="http://schemas.microsoft.com/office/drawing/2014/main" id="{143648F6-180F-F34F-A1C9-7035CD914B76}"/>
              </a:ext>
            </a:extLst>
          </p:cNvPr>
          <p:cNvSpPr>
            <a:spLocks noChangeArrowheads="1"/>
          </p:cNvSpPr>
          <p:nvPr/>
        </p:nvSpPr>
        <p:spPr bwMode="auto">
          <a:xfrm>
            <a:off x="1871663" y="919163"/>
            <a:ext cx="581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Simple Questions Ensure That You Only Spend Time With Good Quality Prospects…</a:t>
            </a:r>
          </a:p>
          <a:p>
            <a:pPr lvl="1" eaLnBrk="1" hangingPunct="1"/>
            <a:endParaRPr lang="en-GB" altLang="en-US" sz="1600">
              <a:solidFill>
                <a:srgbClr val="595959"/>
              </a:solidFill>
              <a:latin typeface="Calibri" panose="020F0502020204030204" pitchFamily="34" charset="0"/>
            </a:endParaRPr>
          </a:p>
        </p:txBody>
      </p:sp>
      <p:sp>
        <p:nvSpPr>
          <p:cNvPr id="58372" name="TextBox 4">
            <a:extLst>
              <a:ext uri="{FF2B5EF4-FFF2-40B4-BE49-F238E27FC236}">
                <a16:creationId xmlns:a16="http://schemas.microsoft.com/office/drawing/2014/main" id="{A2083971-20AF-DC4C-9ABF-3A80E0EE0082}"/>
              </a:ext>
            </a:extLst>
          </p:cNvPr>
          <p:cNvSpPr txBox="1">
            <a:spLocks noChangeArrowheads="1"/>
          </p:cNvSpPr>
          <p:nvPr/>
        </p:nvSpPr>
        <p:spPr bwMode="auto">
          <a:xfrm>
            <a:off x="1871663" y="4981575"/>
            <a:ext cx="5816600" cy="339725"/>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600">
                <a:solidFill>
                  <a:srgbClr val="254061"/>
                </a:solidFill>
                <a:latin typeface="Calibri" panose="020F0502020204030204" pitchFamily="34" charset="0"/>
              </a:rPr>
              <a:t>Why waste your time with time wasters?</a:t>
            </a:r>
          </a:p>
        </p:txBody>
      </p:sp>
      <p:sp>
        <p:nvSpPr>
          <p:cNvPr id="58373" name="TextBox 6">
            <a:extLst>
              <a:ext uri="{FF2B5EF4-FFF2-40B4-BE49-F238E27FC236}">
                <a16:creationId xmlns:a16="http://schemas.microsoft.com/office/drawing/2014/main" id="{06D5CC0E-ED9D-0E45-AC19-B768C86D47EC}"/>
              </a:ext>
            </a:extLst>
          </p:cNvPr>
          <p:cNvSpPr txBox="1">
            <a:spLocks noChangeArrowheads="1"/>
          </p:cNvSpPr>
          <p:nvPr/>
        </p:nvSpPr>
        <p:spPr bwMode="auto">
          <a:xfrm>
            <a:off x="1871663" y="1738313"/>
            <a:ext cx="5816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1600">
                <a:solidFill>
                  <a:srgbClr val="595959"/>
                </a:solidFill>
                <a:latin typeface="Calibri" panose="020F0502020204030204" pitchFamily="34" charset="0"/>
              </a:rPr>
              <a:t>A series of questions asked to an enquirer (prospect or suspect) BEFORE YOU INVEST FURTHER TIME with them to </a:t>
            </a:r>
            <a:r>
              <a:rPr lang="en-GB" altLang="en-US" sz="1600">
                <a:solidFill>
                  <a:srgbClr val="595959"/>
                </a:solidFill>
                <a:latin typeface="Calibri" panose="020F0502020204030204" pitchFamily="34" charset="0"/>
              </a:rPr>
              <a:t>determine and gauge the level of interest in your product or service.</a:t>
            </a:r>
          </a:p>
          <a:p>
            <a:pPr lvl="1" eaLnBrk="1" hangingPunct="1">
              <a:spcAft>
                <a:spcPts val="600"/>
              </a:spcAft>
            </a:pPr>
            <a:r>
              <a:rPr lang="en-GB" altLang="en-US" sz="1600" b="1">
                <a:solidFill>
                  <a:srgbClr val="595959"/>
                </a:solidFill>
                <a:latin typeface="Calibri" panose="020F0502020204030204" pitchFamily="34" charset="0"/>
              </a:rPr>
              <a:t>Three reasons for asking: </a:t>
            </a:r>
            <a:endParaRPr lang="en-US" altLang="en-US" sz="1600" b="1">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They help you determine the quality of the lead.</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One of the questions enables you to establish how your individual lead generation tools are performing.</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Because the prospect has been “moved” to respond to your lead generation efforts, they are prepared to be asked questions about their current situation. </a:t>
            </a:r>
            <a:endParaRPr lang="en-US" altLang="en-US" sz="1600">
              <a:solidFill>
                <a:srgbClr val="595959"/>
              </a:solidFill>
              <a:latin typeface="Calibri" panose="020F0502020204030204" pitchFamily="34" charset="0"/>
            </a:endParaRPr>
          </a:p>
        </p:txBody>
      </p:sp>
      <p:sp>
        <p:nvSpPr>
          <p:cNvPr id="58374" name="Rectangle 8">
            <a:extLst>
              <a:ext uri="{FF2B5EF4-FFF2-40B4-BE49-F238E27FC236}">
                <a16:creationId xmlns:a16="http://schemas.microsoft.com/office/drawing/2014/main" id="{1443B3D7-BD4F-344F-AC7D-DE19FCCB48C0}"/>
              </a:ext>
            </a:extLst>
          </p:cNvPr>
          <p:cNvSpPr>
            <a:spLocks noChangeArrowheads="1"/>
          </p:cNvSpPr>
          <p:nvPr/>
        </p:nvSpPr>
        <p:spPr bwMode="auto">
          <a:xfrm>
            <a:off x="1871663" y="5411788"/>
            <a:ext cx="581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Your objective is to ascertain whether the prospect is good, average or poor.</a:t>
            </a:r>
            <a:r>
              <a:rPr lang="en-GB" altLang="en-US" sz="1600">
                <a:latin typeface="Calibri" panose="020F0502020204030204" pitchFamily="34" charset="0"/>
              </a:rPr>
              <a:t> </a:t>
            </a:r>
            <a:r>
              <a:rPr lang="en-GB" altLang="en-US" sz="1600" b="1">
                <a:solidFill>
                  <a:srgbClr val="595959"/>
                </a:solidFill>
                <a:latin typeface="Calibri" panose="020F0502020204030204" pitchFamily="34" charset="0"/>
              </a:rPr>
              <a:t>Don’t ask any more questions that don’t give you this answer (other than asking them for their full contact details).  </a:t>
            </a:r>
            <a:endParaRPr lang="en-US" altLang="en-US" sz="1600" b="1">
              <a:solidFill>
                <a:srgbClr val="595959"/>
              </a:solidFill>
              <a:latin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D38714B-3ABB-CE45-8A54-9696979CA698}"/>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16</a:t>
            </a:r>
          </a:p>
        </p:txBody>
      </p:sp>
      <p:sp>
        <p:nvSpPr>
          <p:cNvPr id="59394" name="TextBox 21">
            <a:extLst>
              <a:ext uri="{FF2B5EF4-FFF2-40B4-BE49-F238E27FC236}">
                <a16:creationId xmlns:a16="http://schemas.microsoft.com/office/drawing/2014/main" id="{55597088-FCC3-4948-A7C6-468083CAB18A}"/>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16. </a:t>
            </a:r>
            <a:r>
              <a:rPr lang="en-GB" altLang="en-US" b="1">
                <a:solidFill>
                  <a:srgbClr val="254061"/>
                </a:solidFill>
                <a:latin typeface="Calibri" panose="020F0502020204030204" pitchFamily="34" charset="0"/>
              </a:rPr>
              <a:t>Qualification Questions</a:t>
            </a:r>
            <a:endParaRPr lang="en-US" altLang="en-US" b="1">
              <a:solidFill>
                <a:srgbClr val="254061"/>
              </a:solidFill>
              <a:latin typeface="Calibri" panose="020F0502020204030204" pitchFamily="34" charset="0"/>
            </a:endParaRPr>
          </a:p>
        </p:txBody>
      </p:sp>
      <p:sp>
        <p:nvSpPr>
          <p:cNvPr id="59395" name="Rectangle 9">
            <a:extLst>
              <a:ext uri="{FF2B5EF4-FFF2-40B4-BE49-F238E27FC236}">
                <a16:creationId xmlns:a16="http://schemas.microsoft.com/office/drawing/2014/main" id="{A29D7F02-A7C5-C240-8127-9E7A8A0053CD}"/>
              </a:ext>
            </a:extLst>
          </p:cNvPr>
          <p:cNvSpPr>
            <a:spLocks noChangeArrowheads="1"/>
          </p:cNvSpPr>
          <p:nvPr/>
        </p:nvSpPr>
        <p:spPr bwMode="auto">
          <a:xfrm>
            <a:off x="1871663" y="865188"/>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How To Construct A Qualifying Questionnaire:</a:t>
            </a:r>
          </a:p>
          <a:p>
            <a:pPr lvl="1" eaLnBrk="1" hangingPunct="1"/>
            <a:endParaRPr lang="en-GB" altLang="en-US" sz="1600">
              <a:solidFill>
                <a:srgbClr val="595959"/>
              </a:solidFill>
              <a:latin typeface="Calibri" panose="020F0502020204030204" pitchFamily="34" charset="0"/>
            </a:endParaRPr>
          </a:p>
        </p:txBody>
      </p:sp>
      <p:sp>
        <p:nvSpPr>
          <p:cNvPr id="59396" name="TextBox 6">
            <a:extLst>
              <a:ext uri="{FF2B5EF4-FFF2-40B4-BE49-F238E27FC236}">
                <a16:creationId xmlns:a16="http://schemas.microsoft.com/office/drawing/2014/main" id="{463FF42A-0EC3-374D-A53C-743429396A22}"/>
              </a:ext>
            </a:extLst>
          </p:cNvPr>
          <p:cNvSpPr txBox="1">
            <a:spLocks noChangeArrowheads="1"/>
          </p:cNvSpPr>
          <p:nvPr/>
        </p:nvSpPr>
        <p:spPr bwMode="auto">
          <a:xfrm>
            <a:off x="1871663" y="1235075"/>
            <a:ext cx="58166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1600">
                <a:solidFill>
                  <a:srgbClr val="595959"/>
                </a:solidFill>
                <a:latin typeface="Calibri" panose="020F0502020204030204" pitchFamily="34" charset="0"/>
              </a:rPr>
              <a:t>The first thing you need to ask yourself is – what makes a good prospect for my business? Then ask questions that differentiate good prospects from poor.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If you sell to businesses… What is the size of the business?</a:t>
            </a:r>
            <a:endParaRPr lang="en-US"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If you sell to consumers…What sort of housing / accommodation do they live in?</a:t>
            </a:r>
            <a:endParaRPr lang="en-US"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What’s the title or responsibility of the prospect?</a:t>
            </a:r>
            <a:endParaRPr lang="en-US"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Get to the decision maker.</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How many other people have the prospect contacted?</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How soon are they looking to make a decision?</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Were they recommended to you?</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Are they happy with their current provider?</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What is their address?</a:t>
            </a:r>
            <a:endParaRPr lang="en-US"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US" altLang="en-US" sz="1600">
                <a:solidFill>
                  <a:srgbClr val="595959"/>
                </a:solidFill>
                <a:latin typeface="Calibri" panose="020F0502020204030204" pitchFamily="34" charset="0"/>
              </a:rPr>
              <a:t> PLUS, other relevant questions.</a:t>
            </a:r>
            <a:endParaRPr lang="en-US" altLang="en-US" sz="1800">
              <a:latin typeface="Calibri" panose="020F0502020204030204" pitchFamily="34" charset="0"/>
            </a:endParaRPr>
          </a:p>
        </p:txBody>
      </p:sp>
      <p:sp>
        <p:nvSpPr>
          <p:cNvPr id="59397" name="Rectangle 12">
            <a:extLst>
              <a:ext uri="{FF2B5EF4-FFF2-40B4-BE49-F238E27FC236}">
                <a16:creationId xmlns:a16="http://schemas.microsoft.com/office/drawing/2014/main" id="{241AEFC2-01C2-2E41-9085-E0EBAAA7147E}"/>
              </a:ext>
            </a:extLst>
          </p:cNvPr>
          <p:cNvSpPr>
            <a:spLocks noChangeArrowheads="1"/>
          </p:cNvSpPr>
          <p:nvPr/>
        </p:nvSpPr>
        <p:spPr bwMode="auto">
          <a:xfrm>
            <a:off x="1871663" y="5680075"/>
            <a:ext cx="5816600" cy="584200"/>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595959"/>
                </a:solidFill>
                <a:latin typeface="Calibri" panose="020F0502020204030204" pitchFamily="34" charset="0"/>
              </a:rPr>
              <a:t>Once the questions have been decided upon put them onto an ‘Enquiry Sheet’ or computer.  </a:t>
            </a:r>
            <a:endParaRPr lang="en-US" altLang="en-US" sz="1600">
              <a:solidFill>
                <a:srgbClr val="595959"/>
              </a:solidFill>
              <a:latin typeface="Calibri" panose="020F0502020204030204" pitchFamily="34" charset="0"/>
            </a:endParaRPr>
          </a:p>
        </p:txBody>
      </p:sp>
      <p:sp>
        <p:nvSpPr>
          <p:cNvPr id="10" name="TextBox 9">
            <a:extLst>
              <a:ext uri="{FF2B5EF4-FFF2-40B4-BE49-F238E27FC236}">
                <a16:creationId xmlns:a16="http://schemas.microsoft.com/office/drawing/2014/main" id="{45091410-AF80-FD47-ABD9-6426E0035B89}"/>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1DC36B79-1CE4-8F43-ADAB-25A3A586B99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16</a:t>
            </a:r>
          </a:p>
        </p:txBody>
      </p:sp>
      <p:sp>
        <p:nvSpPr>
          <p:cNvPr id="60418" name="TextBox 21">
            <a:extLst>
              <a:ext uri="{FF2B5EF4-FFF2-40B4-BE49-F238E27FC236}">
                <a16:creationId xmlns:a16="http://schemas.microsoft.com/office/drawing/2014/main" id="{9ACB0C78-9C7F-104B-AFC2-BAEDCC575B83}"/>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16. </a:t>
            </a:r>
            <a:r>
              <a:rPr lang="en-GB" altLang="en-US" b="1">
                <a:solidFill>
                  <a:srgbClr val="254061"/>
                </a:solidFill>
                <a:latin typeface="Calibri" panose="020F0502020204030204" pitchFamily="34" charset="0"/>
              </a:rPr>
              <a:t>Qualification Questions</a:t>
            </a:r>
            <a:endParaRPr lang="en-US" altLang="en-US" b="1">
              <a:solidFill>
                <a:srgbClr val="254061"/>
              </a:solidFill>
              <a:latin typeface="Calibri" panose="020F0502020204030204" pitchFamily="34" charset="0"/>
            </a:endParaRPr>
          </a:p>
        </p:txBody>
      </p:sp>
      <p:sp>
        <p:nvSpPr>
          <p:cNvPr id="60419" name="Rectangle 9">
            <a:extLst>
              <a:ext uri="{FF2B5EF4-FFF2-40B4-BE49-F238E27FC236}">
                <a16:creationId xmlns:a16="http://schemas.microsoft.com/office/drawing/2014/main" id="{7585B96E-EA1E-6A45-AE51-4E8B6F6DAEE6}"/>
              </a:ext>
            </a:extLst>
          </p:cNvPr>
          <p:cNvSpPr>
            <a:spLocks noChangeArrowheads="1"/>
          </p:cNvSpPr>
          <p:nvPr/>
        </p:nvSpPr>
        <p:spPr bwMode="auto">
          <a:xfrm>
            <a:off x="1871663" y="919163"/>
            <a:ext cx="581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How To Construct A Qualifying Questionnaire:</a:t>
            </a:r>
          </a:p>
          <a:p>
            <a:pPr lvl="1" eaLnBrk="1" hangingPunct="1"/>
            <a:endParaRPr lang="en-GB" altLang="en-US" sz="1600">
              <a:solidFill>
                <a:srgbClr val="595959"/>
              </a:solidFill>
              <a:latin typeface="Calibri" panose="020F0502020204030204" pitchFamily="34" charset="0"/>
            </a:endParaRPr>
          </a:p>
        </p:txBody>
      </p:sp>
      <p:pic>
        <p:nvPicPr>
          <p:cNvPr id="60420" name="Picture 13">
            <a:extLst>
              <a:ext uri="{FF2B5EF4-FFF2-40B4-BE49-F238E27FC236}">
                <a16:creationId xmlns:a16="http://schemas.microsoft.com/office/drawing/2014/main" id="{97CD4E70-1370-8C49-B03E-BA532DA0AD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1524000"/>
            <a:ext cx="3319463"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6D7173F4-0D6F-D648-A70C-F81CDE9CE27D}"/>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17</a:t>
            </a:r>
          </a:p>
        </p:txBody>
      </p:sp>
      <p:sp>
        <p:nvSpPr>
          <p:cNvPr id="61442" name="TextBox 21">
            <a:extLst>
              <a:ext uri="{FF2B5EF4-FFF2-40B4-BE49-F238E27FC236}">
                <a16:creationId xmlns:a16="http://schemas.microsoft.com/office/drawing/2014/main" id="{6FDBA2D2-7C9C-0942-8DAD-2435FB16C31F}"/>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17. </a:t>
            </a:r>
            <a:r>
              <a:rPr lang="en-GB" altLang="en-US" b="1">
                <a:solidFill>
                  <a:srgbClr val="254061"/>
                </a:solidFill>
                <a:latin typeface="Calibri" panose="020F0502020204030204" pitchFamily="34" charset="0"/>
              </a:rPr>
              <a:t>Responding</a:t>
            </a:r>
            <a:br>
              <a:rPr lang="en-GB" altLang="en-US" b="1">
                <a:solidFill>
                  <a:srgbClr val="254061"/>
                </a:solidFill>
                <a:latin typeface="Calibri" panose="020F0502020204030204" pitchFamily="34" charset="0"/>
              </a:rPr>
            </a:br>
            <a:endParaRPr lang="en-US" altLang="en-US" b="1">
              <a:solidFill>
                <a:srgbClr val="254061"/>
              </a:solidFill>
              <a:latin typeface="Calibri" panose="020F0502020204030204" pitchFamily="34" charset="0"/>
            </a:endParaRPr>
          </a:p>
        </p:txBody>
      </p:sp>
      <p:sp>
        <p:nvSpPr>
          <p:cNvPr id="61443" name="Rectangle 3">
            <a:extLst>
              <a:ext uri="{FF2B5EF4-FFF2-40B4-BE49-F238E27FC236}">
                <a16:creationId xmlns:a16="http://schemas.microsoft.com/office/drawing/2014/main" id="{6D1AAF89-9969-764B-8B64-034CACC32D5D}"/>
              </a:ext>
            </a:extLst>
          </p:cNvPr>
          <p:cNvSpPr>
            <a:spLocks noChangeArrowheads="1"/>
          </p:cNvSpPr>
          <p:nvPr/>
        </p:nvSpPr>
        <p:spPr bwMode="auto">
          <a:xfrm>
            <a:off x="1871663" y="1104900"/>
            <a:ext cx="5816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254061"/>
                </a:solidFill>
                <a:latin typeface="Calibri" panose="020F0502020204030204" pitchFamily="34" charset="0"/>
              </a:rPr>
              <a:t>17.1  Buyers Remorse Letter</a:t>
            </a:r>
            <a:r>
              <a:rPr lang="en-US" altLang="en-US" sz="2000" b="1">
                <a:solidFill>
                  <a:srgbClr val="254061"/>
                </a:solidFill>
                <a:latin typeface="Calibri" panose="020F0502020204030204" pitchFamily="34" charset="0"/>
              </a:rPr>
              <a:t> </a:t>
            </a:r>
          </a:p>
          <a:p>
            <a:pPr eaLnBrk="1" hangingPunct="1">
              <a:spcAft>
                <a:spcPts val="1200"/>
              </a:spcAft>
            </a:pPr>
            <a:r>
              <a:rPr lang="en-GB" altLang="en-US" sz="2000" b="1">
                <a:solidFill>
                  <a:srgbClr val="254061"/>
                </a:solidFill>
                <a:latin typeface="Calibri" panose="020F0502020204030204" pitchFamily="34" charset="0"/>
              </a:rPr>
              <a:t>17.2  Sowing the Seeds Message</a:t>
            </a:r>
          </a:p>
          <a:p>
            <a:pPr eaLnBrk="1" hangingPunct="1">
              <a:spcAft>
                <a:spcPts val="1200"/>
              </a:spcAft>
            </a:pPr>
            <a:r>
              <a:rPr lang="en-GB" altLang="en-US" sz="2000" b="1">
                <a:solidFill>
                  <a:srgbClr val="254061"/>
                </a:solidFill>
                <a:latin typeface="Calibri" panose="020F0502020204030204" pitchFamily="34" charset="0"/>
              </a:rPr>
              <a:t>17.3  Further Information Letter</a:t>
            </a:r>
          </a:p>
          <a:p>
            <a:pPr eaLnBrk="1" hangingPunct="1">
              <a:spcAft>
                <a:spcPts val="1200"/>
              </a:spcAft>
            </a:pPr>
            <a:r>
              <a:rPr lang="en-GB" altLang="en-US" sz="2000" b="1">
                <a:solidFill>
                  <a:srgbClr val="254061"/>
                </a:solidFill>
                <a:latin typeface="Calibri" panose="020F0502020204030204" pitchFamily="34" charset="0"/>
              </a:rPr>
              <a:t>17.4  Future Contact Communication</a:t>
            </a:r>
            <a:r>
              <a:rPr lang="en-US" altLang="en-US" sz="2000" b="1">
                <a:solidFill>
                  <a:srgbClr val="254061"/>
                </a:solidFill>
                <a:latin typeface="Calibri" panose="020F0502020204030204" pitchFamily="34" charset="0"/>
              </a:rPr>
              <a:t> </a:t>
            </a:r>
            <a:br>
              <a:rPr lang="en-GB" altLang="en-US" sz="1600">
                <a:latin typeface="Calibri" panose="020F0502020204030204" pitchFamily="34" charset="0"/>
              </a:rPr>
            </a:br>
            <a:endParaRPr lang="en-GB" altLang="en-US" sz="1600">
              <a:solidFill>
                <a:srgbClr val="595959"/>
              </a:solidFill>
              <a:latin typeface="Calibri" panose="020F0502020204030204" pitchFamily="34" charset="0"/>
            </a:endParaRPr>
          </a:p>
        </p:txBody>
      </p:sp>
      <p:sp>
        <p:nvSpPr>
          <p:cNvPr id="8" name="TextBox 7">
            <a:extLst>
              <a:ext uri="{FF2B5EF4-FFF2-40B4-BE49-F238E27FC236}">
                <a16:creationId xmlns:a16="http://schemas.microsoft.com/office/drawing/2014/main" id="{597A28DF-DE67-2E45-9B55-26FABB6674E6}"/>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79BBA65-BCA5-C34D-B77B-034F4A07FF1D}"/>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18</a:t>
            </a:r>
          </a:p>
        </p:txBody>
      </p:sp>
      <p:sp>
        <p:nvSpPr>
          <p:cNvPr id="62466" name="TextBox 21">
            <a:extLst>
              <a:ext uri="{FF2B5EF4-FFF2-40B4-BE49-F238E27FC236}">
                <a16:creationId xmlns:a16="http://schemas.microsoft.com/office/drawing/2014/main" id="{CC41A037-88FD-3C4C-8E34-9454E2C7DC34}"/>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SELLING</a:t>
            </a:r>
            <a:br>
              <a:rPr lang="en-GB" altLang="en-US" b="1">
                <a:solidFill>
                  <a:srgbClr val="254061"/>
                </a:solidFill>
                <a:latin typeface="Calibri" panose="020F0502020204030204" pitchFamily="34" charset="0"/>
              </a:rPr>
            </a:br>
            <a:r>
              <a:rPr lang="en-GB" altLang="en-US" b="1">
                <a:solidFill>
                  <a:srgbClr val="254061"/>
                </a:solidFill>
                <a:latin typeface="Calibri" panose="020F0502020204030204" pitchFamily="34" charset="0"/>
              </a:rPr>
              <a:t>18 The TALISMAN Sales System</a:t>
            </a:r>
            <a:endParaRPr lang="en-US" altLang="en-US" b="1">
              <a:solidFill>
                <a:srgbClr val="254061"/>
              </a:solidFill>
              <a:latin typeface="Calibri" panose="020F0502020204030204" pitchFamily="34" charset="0"/>
            </a:endParaRPr>
          </a:p>
        </p:txBody>
      </p:sp>
      <p:sp>
        <p:nvSpPr>
          <p:cNvPr id="62467" name="Rectangle 3">
            <a:extLst>
              <a:ext uri="{FF2B5EF4-FFF2-40B4-BE49-F238E27FC236}">
                <a16:creationId xmlns:a16="http://schemas.microsoft.com/office/drawing/2014/main" id="{E237CCDD-5F2D-A34A-95EF-9C1A486F1A70}"/>
              </a:ext>
            </a:extLst>
          </p:cNvPr>
          <p:cNvSpPr>
            <a:spLocks noChangeArrowheads="1"/>
          </p:cNvSpPr>
          <p:nvPr/>
        </p:nvSpPr>
        <p:spPr bwMode="auto">
          <a:xfrm>
            <a:off x="1871663" y="2251075"/>
            <a:ext cx="5816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b="1">
                <a:solidFill>
                  <a:srgbClr val="595959"/>
                </a:solidFill>
                <a:latin typeface="Calibri" panose="020F0502020204030204" pitchFamily="34" charset="0"/>
              </a:rPr>
              <a:t>A Proven Sales Presentation Strategy That Builds Confidence And Eliminates The Fear Of Selling – Resulting In Massive Increases In Profitable New Clients Or Customers!</a:t>
            </a:r>
            <a:r>
              <a:rPr lang="en-US" altLang="en-US" b="1">
                <a:solidFill>
                  <a:srgbClr val="595959"/>
                </a:solidFill>
                <a:latin typeface="Calibri" panose="020F0502020204030204" pitchFamily="34"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B4E30DD-B5D1-B342-873F-B63E264101D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18</a:t>
            </a:r>
          </a:p>
        </p:txBody>
      </p:sp>
      <p:sp>
        <p:nvSpPr>
          <p:cNvPr id="64514" name="TextBox 21">
            <a:extLst>
              <a:ext uri="{FF2B5EF4-FFF2-40B4-BE49-F238E27FC236}">
                <a16:creationId xmlns:a16="http://schemas.microsoft.com/office/drawing/2014/main" id="{6BAF2CD5-65BE-3743-BBFD-1D557EC9D477}"/>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SELLING</a:t>
            </a:r>
            <a:br>
              <a:rPr lang="en-GB" altLang="en-US" b="1">
                <a:solidFill>
                  <a:srgbClr val="254061"/>
                </a:solidFill>
                <a:latin typeface="Calibri" panose="020F0502020204030204" pitchFamily="34" charset="0"/>
              </a:rPr>
            </a:br>
            <a:r>
              <a:rPr lang="en-GB" altLang="en-US" b="1">
                <a:solidFill>
                  <a:srgbClr val="254061"/>
                </a:solidFill>
                <a:latin typeface="Calibri" panose="020F0502020204030204" pitchFamily="34" charset="0"/>
              </a:rPr>
              <a:t>18 The TALISMAN Sales System</a:t>
            </a:r>
            <a:endParaRPr lang="en-US" altLang="en-US" b="1">
              <a:solidFill>
                <a:srgbClr val="254061"/>
              </a:solidFill>
              <a:latin typeface="Calibri" panose="020F0502020204030204" pitchFamily="34" charset="0"/>
            </a:endParaRPr>
          </a:p>
        </p:txBody>
      </p:sp>
      <p:sp>
        <p:nvSpPr>
          <p:cNvPr id="64515" name="Rectangle 7">
            <a:extLst>
              <a:ext uri="{FF2B5EF4-FFF2-40B4-BE49-F238E27FC236}">
                <a16:creationId xmlns:a16="http://schemas.microsoft.com/office/drawing/2014/main" id="{B4AA89FB-E5F6-E943-ADF7-C6B342377FCB}"/>
              </a:ext>
            </a:extLst>
          </p:cNvPr>
          <p:cNvSpPr>
            <a:spLocks noChangeArrowheads="1"/>
          </p:cNvSpPr>
          <p:nvPr/>
        </p:nvSpPr>
        <p:spPr bwMode="auto">
          <a:xfrm>
            <a:off x="2374900" y="1687513"/>
            <a:ext cx="531336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254061"/>
                </a:solidFill>
                <a:latin typeface="Calibri" panose="020F0502020204030204" pitchFamily="34" charset="0"/>
              </a:rPr>
              <a:t>18.1  </a:t>
            </a:r>
            <a:r>
              <a:rPr lang="en-US" altLang="en-US" sz="2000" b="1">
                <a:solidFill>
                  <a:srgbClr val="254061"/>
                </a:solidFill>
                <a:latin typeface="Calibri" panose="020F0502020204030204" pitchFamily="34" charset="0"/>
              </a:rPr>
              <a:t>Initial Greeting</a:t>
            </a:r>
          </a:p>
          <a:p>
            <a:pPr eaLnBrk="1" hangingPunct="1">
              <a:spcAft>
                <a:spcPts val="1200"/>
              </a:spcAft>
            </a:pPr>
            <a:r>
              <a:rPr lang="en-GB" altLang="en-US" sz="2000" b="1">
                <a:solidFill>
                  <a:srgbClr val="254061"/>
                </a:solidFill>
                <a:latin typeface="Calibri" panose="020F0502020204030204" pitchFamily="34" charset="0"/>
              </a:rPr>
              <a:t>18.2  Asking Questions</a:t>
            </a:r>
          </a:p>
          <a:p>
            <a:pPr eaLnBrk="1" hangingPunct="1">
              <a:spcAft>
                <a:spcPts val="1200"/>
              </a:spcAft>
            </a:pPr>
            <a:r>
              <a:rPr lang="en-GB" altLang="en-US" sz="2000" b="1">
                <a:solidFill>
                  <a:srgbClr val="254061"/>
                </a:solidFill>
                <a:latin typeface="Calibri" panose="020F0502020204030204" pitchFamily="34" charset="0"/>
              </a:rPr>
              <a:t>18.3  Active Listening</a:t>
            </a:r>
          </a:p>
          <a:p>
            <a:pPr eaLnBrk="1" hangingPunct="1">
              <a:spcAft>
                <a:spcPts val="1200"/>
              </a:spcAft>
            </a:pPr>
            <a:r>
              <a:rPr lang="en-GB" altLang="en-US" sz="2000" b="1">
                <a:solidFill>
                  <a:srgbClr val="254061"/>
                </a:solidFill>
                <a:latin typeface="Calibri" panose="020F0502020204030204" pitchFamily="34" charset="0"/>
              </a:rPr>
              <a:t>18.4  </a:t>
            </a:r>
            <a:r>
              <a:rPr lang="en-US" altLang="en-US" sz="2000" b="1">
                <a:solidFill>
                  <a:srgbClr val="254061"/>
                </a:solidFill>
                <a:latin typeface="Calibri" panose="020F0502020204030204" pitchFamily="34" charset="0"/>
              </a:rPr>
              <a:t>Consulting Presentation</a:t>
            </a:r>
          </a:p>
          <a:p>
            <a:pPr eaLnBrk="1" hangingPunct="1">
              <a:spcAft>
                <a:spcPts val="1200"/>
              </a:spcAft>
            </a:pPr>
            <a:r>
              <a:rPr lang="en-GB" altLang="en-US" sz="2000" b="1">
                <a:solidFill>
                  <a:srgbClr val="254061"/>
                </a:solidFill>
                <a:latin typeface="Calibri" panose="020F0502020204030204" pitchFamily="34" charset="0"/>
              </a:rPr>
              <a:t>18.5  </a:t>
            </a:r>
            <a:r>
              <a:rPr lang="en-US" altLang="en-US" sz="2000" b="1">
                <a:solidFill>
                  <a:srgbClr val="254061"/>
                </a:solidFill>
                <a:latin typeface="Calibri" panose="020F0502020204030204" pitchFamily="34" charset="0"/>
              </a:rPr>
              <a:t>Overcoming Objections</a:t>
            </a:r>
          </a:p>
          <a:p>
            <a:pPr eaLnBrk="1" hangingPunct="1">
              <a:spcAft>
                <a:spcPts val="1200"/>
              </a:spcAft>
            </a:pPr>
            <a:r>
              <a:rPr lang="en-GB" altLang="en-US" sz="2000" b="1">
                <a:solidFill>
                  <a:srgbClr val="254061"/>
                </a:solidFill>
                <a:latin typeface="Calibri" panose="020F0502020204030204" pitchFamily="34" charset="0"/>
              </a:rPr>
              <a:t>18.6  </a:t>
            </a:r>
            <a:r>
              <a:rPr lang="en-US" altLang="en-US" sz="2000" b="1">
                <a:solidFill>
                  <a:srgbClr val="254061"/>
                </a:solidFill>
                <a:latin typeface="Calibri" panose="020F0502020204030204" pitchFamily="34" charset="0"/>
              </a:rPr>
              <a:t>Closing</a:t>
            </a:r>
            <a:br>
              <a:rPr lang="en-GB" altLang="en-US" sz="1600">
                <a:latin typeface="Calibri" panose="020F0502020204030204" pitchFamily="34" charset="0"/>
              </a:rPr>
            </a:br>
            <a:endParaRPr lang="en-GB" altLang="en-US" sz="1600">
              <a:solidFill>
                <a:srgbClr val="595959"/>
              </a:solidFill>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a:extLst>
              <a:ext uri="{FF2B5EF4-FFF2-40B4-BE49-F238E27FC236}">
                <a16:creationId xmlns:a16="http://schemas.microsoft.com/office/drawing/2014/main" id="{C7EB691D-E3B7-764A-A46D-DF466D62B5ED}"/>
              </a:ext>
            </a:extLst>
          </p:cNvPr>
          <p:cNvSpPr txBox="1">
            <a:spLocks noChangeArrowheads="1"/>
          </p:cNvSpPr>
          <p:nvPr/>
        </p:nvSpPr>
        <p:spPr bwMode="auto">
          <a:xfrm>
            <a:off x="1871663" y="911225"/>
            <a:ext cx="4087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595959"/>
                </a:solidFill>
                <a:latin typeface="Calibri" panose="020F0502020204030204" pitchFamily="34" charset="0"/>
                <a:sym typeface="Gill Sans MT" panose="020B0502020104020203" pitchFamily="34" charset="77"/>
              </a:rPr>
              <a:t>Market Share vs Wallet Share</a:t>
            </a:r>
          </a:p>
        </p:txBody>
      </p:sp>
      <p:sp>
        <p:nvSpPr>
          <p:cNvPr id="18434" name="Rectangle 17">
            <a:extLst>
              <a:ext uri="{FF2B5EF4-FFF2-40B4-BE49-F238E27FC236}">
                <a16:creationId xmlns:a16="http://schemas.microsoft.com/office/drawing/2014/main" id="{C9EC88F9-041A-284F-A26E-631E2BFD9CBD}"/>
              </a:ext>
            </a:extLst>
          </p:cNvPr>
          <p:cNvSpPr>
            <a:spLocks noChangeArrowheads="1"/>
          </p:cNvSpPr>
          <p:nvPr/>
        </p:nvSpPr>
        <p:spPr bwMode="auto">
          <a:xfrm>
            <a:off x="1871663" y="5519738"/>
            <a:ext cx="6869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tabLst>
                <a:tab pos="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0" algn="l"/>
              </a:tabLs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595959"/>
                </a:solidFill>
                <a:latin typeface="Calibri" panose="020F0502020204030204" pitchFamily="34" charset="0"/>
              </a:rPr>
              <a:t>Getting more Wallet Share is the most effective way to maximise profits!</a:t>
            </a:r>
          </a:p>
        </p:txBody>
      </p:sp>
      <p:sp>
        <p:nvSpPr>
          <p:cNvPr id="18435" name="TextBox 21">
            <a:extLst>
              <a:ext uri="{FF2B5EF4-FFF2-40B4-BE49-F238E27FC236}">
                <a16:creationId xmlns:a16="http://schemas.microsoft.com/office/drawing/2014/main" id="{23CC23CA-2918-B441-A637-B18F4DC8E2F4}"/>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1. Getting Ready For Success</a:t>
            </a:r>
          </a:p>
        </p:txBody>
      </p:sp>
      <p:sp>
        <p:nvSpPr>
          <p:cNvPr id="25" name="TextBox 24">
            <a:extLst>
              <a:ext uri="{FF2B5EF4-FFF2-40B4-BE49-F238E27FC236}">
                <a16:creationId xmlns:a16="http://schemas.microsoft.com/office/drawing/2014/main" id="{B8BFA423-72F1-0A46-B1E8-D457F61ED142}"/>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a:t>
            </a:r>
          </a:p>
        </p:txBody>
      </p:sp>
      <p:pic>
        <p:nvPicPr>
          <p:cNvPr id="18437" name="Picture 9" descr=":Wallet Share.png">
            <a:extLst>
              <a:ext uri="{FF2B5EF4-FFF2-40B4-BE49-F238E27FC236}">
                <a16:creationId xmlns:a16="http://schemas.microsoft.com/office/drawing/2014/main" id="{5BD5482B-6A71-CD40-9B04-FE954A039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1452563"/>
            <a:ext cx="3433762"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2">
            <a:extLst>
              <a:ext uri="{FF2B5EF4-FFF2-40B4-BE49-F238E27FC236}">
                <a16:creationId xmlns:a16="http://schemas.microsoft.com/office/drawing/2014/main" id="{42485604-52ED-9642-BA5F-F78665343747}"/>
              </a:ext>
            </a:extLst>
          </p:cNvPr>
          <p:cNvSpPr>
            <a:spLocks noChangeArrowheads="1"/>
          </p:cNvSpPr>
          <p:nvPr/>
        </p:nvSpPr>
        <p:spPr bwMode="auto">
          <a:xfrm>
            <a:off x="5305425" y="1990725"/>
            <a:ext cx="3435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AU" altLang="en-US" sz="1800">
                <a:solidFill>
                  <a:srgbClr val="595959"/>
                </a:solidFill>
                <a:latin typeface="Calibri" panose="020F0502020204030204" pitchFamily="34" charset="0"/>
              </a:rPr>
              <a:t>Finding new customers is 7 </a:t>
            </a:r>
            <a:r>
              <a:rPr lang="en-US" altLang="en-US" sz="1800">
                <a:solidFill>
                  <a:srgbClr val="595959"/>
                </a:solidFill>
                <a:latin typeface="Calibri" panose="020F0502020204030204" pitchFamily="34" charset="0"/>
              </a:rPr>
              <a:t>–</a:t>
            </a:r>
            <a:r>
              <a:rPr lang="en-AU" altLang="en-US" sz="1800">
                <a:solidFill>
                  <a:srgbClr val="595959"/>
                </a:solidFill>
                <a:latin typeface="Calibri" panose="020F0502020204030204" pitchFamily="34" charset="0"/>
              </a:rPr>
              <a:t> 8 times more difficult!</a:t>
            </a:r>
            <a:endParaRPr lang="en-US" altLang="en-US" sz="1800">
              <a:solidFill>
                <a:srgbClr val="595959"/>
              </a:solidFill>
              <a:latin typeface="Calibri" panose="020F0502020204030204" pitchFamily="34" charset="0"/>
            </a:endParaRPr>
          </a:p>
        </p:txBody>
      </p:sp>
      <p:sp>
        <p:nvSpPr>
          <p:cNvPr id="18439" name="Rectangle 13">
            <a:extLst>
              <a:ext uri="{FF2B5EF4-FFF2-40B4-BE49-F238E27FC236}">
                <a16:creationId xmlns:a16="http://schemas.microsoft.com/office/drawing/2014/main" id="{3B7160A8-91F0-F843-A207-6A6A072EC668}"/>
              </a:ext>
            </a:extLst>
          </p:cNvPr>
          <p:cNvSpPr>
            <a:spLocks noChangeArrowheads="1"/>
          </p:cNvSpPr>
          <p:nvPr/>
        </p:nvSpPr>
        <p:spPr bwMode="auto">
          <a:xfrm>
            <a:off x="5305425" y="3800475"/>
            <a:ext cx="3435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1800">
                <a:solidFill>
                  <a:srgbClr val="595959"/>
                </a:solidFill>
                <a:latin typeface="Calibri" panose="020F0502020204030204" pitchFamily="34" charset="0"/>
              </a:rPr>
              <a:t>It is far easier to do business with people that already know you. </a:t>
            </a:r>
            <a:endParaRPr lang="en-US" altLang="en-US" sz="1800">
              <a:solidFill>
                <a:srgbClr val="595959"/>
              </a:solidFill>
              <a:latin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14A1A7E-82DA-6E41-8AE4-878D4A01A44A}"/>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18</a:t>
            </a:r>
          </a:p>
        </p:txBody>
      </p:sp>
      <p:sp>
        <p:nvSpPr>
          <p:cNvPr id="66562" name="TextBox 21">
            <a:extLst>
              <a:ext uri="{FF2B5EF4-FFF2-40B4-BE49-F238E27FC236}">
                <a16:creationId xmlns:a16="http://schemas.microsoft.com/office/drawing/2014/main" id="{10C1B9DA-DE30-0C43-98FD-CA580CB48E1D}"/>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SELLING</a:t>
            </a:r>
            <a:br>
              <a:rPr lang="en-GB" altLang="en-US" b="1">
                <a:solidFill>
                  <a:srgbClr val="254061"/>
                </a:solidFill>
                <a:latin typeface="Calibri" panose="020F0502020204030204" pitchFamily="34" charset="0"/>
              </a:rPr>
            </a:br>
            <a:r>
              <a:rPr lang="en-GB" altLang="en-US" b="1">
                <a:solidFill>
                  <a:srgbClr val="254061"/>
                </a:solidFill>
                <a:latin typeface="Calibri" panose="020F0502020204030204" pitchFamily="34" charset="0"/>
              </a:rPr>
              <a:t>18 The TALISMAN Sales System</a:t>
            </a:r>
            <a:endParaRPr lang="en-US" altLang="en-US" b="1">
              <a:solidFill>
                <a:srgbClr val="254061"/>
              </a:solidFill>
              <a:latin typeface="Calibri" panose="020F0502020204030204" pitchFamily="34" charset="0"/>
            </a:endParaRPr>
          </a:p>
        </p:txBody>
      </p:sp>
      <p:sp>
        <p:nvSpPr>
          <p:cNvPr id="8" name="Rectangle 7">
            <a:extLst>
              <a:ext uri="{FF2B5EF4-FFF2-40B4-BE49-F238E27FC236}">
                <a16:creationId xmlns:a16="http://schemas.microsoft.com/office/drawing/2014/main" id="{5AD1CE13-2F82-DE4E-B630-15EA0CD1CFAB}"/>
              </a:ext>
            </a:extLst>
          </p:cNvPr>
          <p:cNvSpPr/>
          <p:nvPr/>
        </p:nvSpPr>
        <p:spPr>
          <a:xfrm>
            <a:off x="1871663" y="1839913"/>
            <a:ext cx="5816600" cy="3448050"/>
          </a:xfrm>
          <a:prstGeom prst="rect">
            <a:avLst/>
          </a:prstGeom>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buClr>
                <a:srgbClr val="254061"/>
              </a:buClr>
            </a:pPr>
            <a:r>
              <a:rPr lang="en-GB" altLang="en-US" sz="2000" b="1">
                <a:solidFill>
                  <a:srgbClr val="254061"/>
                </a:solidFill>
                <a:latin typeface="Calibri" panose="020F0502020204030204" pitchFamily="34" charset="0"/>
              </a:rPr>
              <a:t>18.1  </a:t>
            </a:r>
            <a:r>
              <a:rPr lang="en-US" altLang="en-US" sz="2000" b="1">
                <a:solidFill>
                  <a:srgbClr val="254061"/>
                </a:solidFill>
                <a:latin typeface="Calibri" panose="020F0502020204030204" pitchFamily="34" charset="0"/>
              </a:rPr>
              <a:t>Initial Greeting</a:t>
            </a:r>
          </a:p>
          <a:p>
            <a:pPr eaLnBrk="1" hangingPunct="1">
              <a:spcBef>
                <a:spcPct val="20000"/>
              </a:spcBef>
              <a:buClr>
                <a:srgbClr val="254061"/>
              </a:buClr>
              <a:buSzPct val="80000"/>
              <a:buFont typeface="Arial" panose="020B0604020202020204" pitchFamily="34" charset="0"/>
              <a:buChar char="•"/>
            </a:pPr>
            <a:r>
              <a:rPr lang="en-US" altLang="en-US" sz="2000">
                <a:solidFill>
                  <a:srgbClr val="254061"/>
                </a:solidFill>
                <a:latin typeface="Calibri" panose="020F0502020204030204" pitchFamily="34" charset="0"/>
              </a:rPr>
              <a:t>7…38...55</a:t>
            </a:r>
          </a:p>
          <a:p>
            <a:pPr eaLnBrk="1" hangingPunct="1">
              <a:spcBef>
                <a:spcPct val="20000"/>
              </a:spcBef>
              <a:buClr>
                <a:srgbClr val="254061"/>
              </a:buClr>
              <a:buSzPct val="80000"/>
              <a:buFont typeface="Arial" panose="020B0604020202020204" pitchFamily="34" charset="0"/>
              <a:buChar char="•"/>
            </a:pPr>
            <a:r>
              <a:rPr lang="en-US" altLang="en-US" sz="2000">
                <a:solidFill>
                  <a:srgbClr val="254061"/>
                </a:solidFill>
                <a:latin typeface="Calibri" panose="020F0502020204030204" pitchFamily="34" charset="0"/>
              </a:rPr>
              <a:t>Choose your first 12 words (Thanks You)</a:t>
            </a:r>
          </a:p>
          <a:p>
            <a:pPr eaLnBrk="1" hangingPunct="1">
              <a:spcBef>
                <a:spcPct val="20000"/>
              </a:spcBef>
              <a:buClr>
                <a:srgbClr val="254061"/>
              </a:buClr>
              <a:buSzPct val="80000"/>
              <a:buFont typeface="Arial" panose="020B0604020202020204" pitchFamily="34" charset="0"/>
              <a:buChar char="•"/>
            </a:pPr>
            <a:r>
              <a:rPr lang="en-US" altLang="en-US" sz="2000">
                <a:solidFill>
                  <a:srgbClr val="254061"/>
                </a:solidFill>
                <a:latin typeface="Calibri" panose="020F0502020204030204" pitchFamily="34" charset="0"/>
              </a:rPr>
              <a:t>Use their name in first 12 words or first 7 seconds</a:t>
            </a:r>
          </a:p>
          <a:p>
            <a:pPr eaLnBrk="1" hangingPunct="1">
              <a:spcBef>
                <a:spcPct val="20000"/>
              </a:spcBef>
              <a:buClr>
                <a:srgbClr val="254061"/>
              </a:buClr>
              <a:buSzPct val="80000"/>
              <a:buFont typeface="Arial" panose="020B0604020202020204" pitchFamily="34" charset="0"/>
              <a:buChar char="•"/>
            </a:pPr>
            <a:r>
              <a:rPr lang="en-US" altLang="en-US" sz="2000">
                <a:solidFill>
                  <a:srgbClr val="254061"/>
                </a:solidFill>
                <a:latin typeface="Calibri" panose="020F0502020204030204" pitchFamily="34" charset="0"/>
              </a:rPr>
              <a:t>Face to feet (Hair and Shoes)</a:t>
            </a:r>
          </a:p>
          <a:p>
            <a:pPr eaLnBrk="1" hangingPunct="1">
              <a:spcBef>
                <a:spcPct val="20000"/>
              </a:spcBef>
              <a:buClr>
                <a:srgbClr val="254061"/>
              </a:buClr>
              <a:buSzPct val="80000"/>
              <a:buFont typeface="Arial" panose="020B0604020202020204" pitchFamily="34" charset="0"/>
              <a:buChar char="•"/>
            </a:pPr>
            <a:r>
              <a:rPr lang="en-US" altLang="en-US" sz="2000">
                <a:solidFill>
                  <a:srgbClr val="254061"/>
                </a:solidFill>
                <a:latin typeface="Calibri" panose="020F0502020204030204" pitchFamily="34" charset="0"/>
              </a:rPr>
              <a:t>Stand or Walk with Purpose</a:t>
            </a:r>
          </a:p>
          <a:p>
            <a:pPr eaLnBrk="1" hangingPunct="1">
              <a:spcBef>
                <a:spcPct val="20000"/>
              </a:spcBef>
              <a:buClr>
                <a:srgbClr val="254061"/>
              </a:buClr>
              <a:buSzPct val="80000"/>
              <a:buFont typeface="Arial" panose="020B0604020202020204" pitchFamily="34" charset="0"/>
              <a:buChar char="•"/>
            </a:pPr>
            <a:r>
              <a:rPr lang="en-US" altLang="en-US" sz="2000">
                <a:solidFill>
                  <a:srgbClr val="254061"/>
                </a:solidFill>
                <a:latin typeface="Calibri" panose="020F0502020204030204" pitchFamily="34" charset="0"/>
              </a:rPr>
              <a:t>Handshake</a:t>
            </a:r>
          </a:p>
          <a:p>
            <a:pPr eaLnBrk="1" hangingPunct="1">
              <a:spcBef>
                <a:spcPct val="20000"/>
              </a:spcBef>
              <a:buClr>
                <a:srgbClr val="254061"/>
              </a:buClr>
              <a:buSzPct val="80000"/>
              <a:buFont typeface="Arial" panose="020B0604020202020204" pitchFamily="34" charset="0"/>
              <a:buChar char="•"/>
            </a:pPr>
            <a:r>
              <a:rPr lang="en-US" altLang="en-US" sz="2000">
                <a:solidFill>
                  <a:srgbClr val="254061"/>
                </a:solidFill>
                <a:latin typeface="Calibri" panose="020F0502020204030204" pitchFamily="34" charset="0"/>
              </a:rPr>
              <a:t>Genuine Smiling Eyes</a:t>
            </a:r>
          </a:p>
          <a:p>
            <a:pPr eaLnBrk="1" hangingPunct="1">
              <a:spcAft>
                <a:spcPts val="1200"/>
              </a:spcAft>
            </a:pPr>
            <a:endParaRPr lang="en-US" altLang="en-US" sz="2000" b="1">
              <a:solidFill>
                <a:srgbClr val="254061"/>
              </a:solidFill>
              <a:latin typeface="Calibri" panose="020F0502020204030204" pitchFamily="34" charset="0"/>
            </a:endParaRPr>
          </a:p>
        </p:txBody>
      </p:sp>
      <p:sp>
        <p:nvSpPr>
          <p:cNvPr id="6" name="TextBox 5">
            <a:extLst>
              <a:ext uri="{FF2B5EF4-FFF2-40B4-BE49-F238E27FC236}">
                <a16:creationId xmlns:a16="http://schemas.microsoft.com/office/drawing/2014/main" id="{22907C08-C80A-884D-BE1F-07FC2A5BDDE6}"/>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2C3E35A-D9CE-E544-B8E2-19C8E5C0EE03}"/>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18</a:t>
            </a:r>
          </a:p>
        </p:txBody>
      </p:sp>
      <p:sp>
        <p:nvSpPr>
          <p:cNvPr id="68610" name="TextBox 21">
            <a:extLst>
              <a:ext uri="{FF2B5EF4-FFF2-40B4-BE49-F238E27FC236}">
                <a16:creationId xmlns:a16="http://schemas.microsoft.com/office/drawing/2014/main" id="{444BD432-8E4B-0548-ABC8-F2AF21C95459}"/>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SELLING</a:t>
            </a:r>
            <a:br>
              <a:rPr lang="en-GB" altLang="en-US" b="1">
                <a:solidFill>
                  <a:srgbClr val="254061"/>
                </a:solidFill>
                <a:latin typeface="Calibri" panose="020F0502020204030204" pitchFamily="34" charset="0"/>
              </a:rPr>
            </a:br>
            <a:r>
              <a:rPr lang="en-GB" altLang="en-US" b="1">
                <a:solidFill>
                  <a:srgbClr val="254061"/>
                </a:solidFill>
                <a:latin typeface="Calibri" panose="020F0502020204030204" pitchFamily="34" charset="0"/>
              </a:rPr>
              <a:t>18 The TALISMAN Sales System</a:t>
            </a:r>
            <a:endParaRPr lang="en-US" altLang="en-US" b="1">
              <a:solidFill>
                <a:srgbClr val="254061"/>
              </a:solidFill>
              <a:latin typeface="Calibri" panose="020F0502020204030204" pitchFamily="34" charset="0"/>
            </a:endParaRPr>
          </a:p>
        </p:txBody>
      </p:sp>
      <p:sp>
        <p:nvSpPr>
          <p:cNvPr id="8" name="Rectangle 7">
            <a:extLst>
              <a:ext uri="{FF2B5EF4-FFF2-40B4-BE49-F238E27FC236}">
                <a16:creationId xmlns:a16="http://schemas.microsoft.com/office/drawing/2014/main" id="{2B30191A-21DF-5740-B20C-3478914CB61D}"/>
              </a:ext>
            </a:extLst>
          </p:cNvPr>
          <p:cNvSpPr/>
          <p:nvPr/>
        </p:nvSpPr>
        <p:spPr>
          <a:xfrm>
            <a:off x="1871663" y="1839913"/>
            <a:ext cx="5816600" cy="2093912"/>
          </a:xfrm>
          <a:prstGeom prst="rect">
            <a:avLst/>
          </a:prstGeom>
        </p:spPr>
        <p:txBody>
          <a:bodyPr>
            <a:spAutoFit/>
          </a:bodyPr>
          <a:lstStyle/>
          <a:p>
            <a:pPr>
              <a:spcAft>
                <a:spcPts val="1200"/>
              </a:spcAft>
              <a:defRPr/>
            </a:pPr>
            <a:r>
              <a:rPr lang="en-GB" sz="2000" b="1" dirty="0">
                <a:solidFill>
                  <a:srgbClr val="254061"/>
                </a:solidFill>
                <a:latin typeface="Calibri" charset="0"/>
                <a:ea typeface="ＭＳ Ｐゴシック" charset="0"/>
                <a:cs typeface="ＭＳ Ｐゴシック" charset="0"/>
              </a:rPr>
              <a:t>18.2  Asking Questions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Open Questions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Focused Questions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Closed or Direct Questions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Leading Questions</a:t>
            </a:r>
          </a:p>
          <a:p>
            <a:pPr>
              <a:spcAft>
                <a:spcPts val="1200"/>
              </a:spcAft>
              <a:defRPr/>
            </a:pPr>
            <a:endParaRPr lang="en-GB" sz="2000" b="1" dirty="0">
              <a:solidFill>
                <a:srgbClr val="254061"/>
              </a:solidFill>
              <a:latin typeface="Calibri"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4042A044-9E74-CE43-A6E4-764F76C0A1AA}"/>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3DD954D-EEBA-3946-BB0C-EB19DD02E9BA}"/>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18</a:t>
            </a:r>
          </a:p>
        </p:txBody>
      </p:sp>
      <p:sp>
        <p:nvSpPr>
          <p:cNvPr id="70658" name="TextBox 21">
            <a:extLst>
              <a:ext uri="{FF2B5EF4-FFF2-40B4-BE49-F238E27FC236}">
                <a16:creationId xmlns:a16="http://schemas.microsoft.com/office/drawing/2014/main" id="{AAEAFBD7-E912-5845-9298-639AC45E5441}"/>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SELLING</a:t>
            </a:r>
            <a:br>
              <a:rPr lang="en-GB" altLang="en-US" b="1">
                <a:solidFill>
                  <a:srgbClr val="254061"/>
                </a:solidFill>
                <a:latin typeface="Calibri" panose="020F0502020204030204" pitchFamily="34" charset="0"/>
              </a:rPr>
            </a:br>
            <a:r>
              <a:rPr lang="en-GB" altLang="en-US" b="1">
                <a:solidFill>
                  <a:srgbClr val="254061"/>
                </a:solidFill>
                <a:latin typeface="Calibri" panose="020F0502020204030204" pitchFamily="34" charset="0"/>
              </a:rPr>
              <a:t>18 The TALISMAN Sales System</a:t>
            </a:r>
            <a:endParaRPr lang="en-US" altLang="en-US" b="1">
              <a:solidFill>
                <a:srgbClr val="254061"/>
              </a:solidFill>
              <a:latin typeface="Calibri" panose="020F0502020204030204" pitchFamily="34" charset="0"/>
            </a:endParaRPr>
          </a:p>
        </p:txBody>
      </p:sp>
      <p:sp>
        <p:nvSpPr>
          <p:cNvPr id="8" name="Rectangle 7">
            <a:extLst>
              <a:ext uri="{FF2B5EF4-FFF2-40B4-BE49-F238E27FC236}">
                <a16:creationId xmlns:a16="http://schemas.microsoft.com/office/drawing/2014/main" id="{C3FF5FEC-5FBE-4C41-8A29-1A3D18B4FEBB}"/>
              </a:ext>
            </a:extLst>
          </p:cNvPr>
          <p:cNvSpPr/>
          <p:nvPr/>
        </p:nvSpPr>
        <p:spPr>
          <a:xfrm>
            <a:off x="1871663" y="1839913"/>
            <a:ext cx="5816600" cy="2093912"/>
          </a:xfrm>
          <a:prstGeom prst="rect">
            <a:avLst/>
          </a:prstGeom>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254061"/>
                </a:solidFill>
                <a:latin typeface="Calibri" panose="020F0502020204030204" pitchFamily="34" charset="0"/>
              </a:rPr>
              <a:t>18.3  Active Listening</a:t>
            </a:r>
          </a:p>
          <a:p>
            <a:pPr eaLnBrk="1" hangingPunct="1">
              <a:buFont typeface="Arial" panose="020B0604020202020204" pitchFamily="34" charset="0"/>
              <a:buChar char="•"/>
            </a:pPr>
            <a:r>
              <a:rPr lang="en-US" altLang="en-US" sz="2000">
                <a:solidFill>
                  <a:srgbClr val="254061"/>
                </a:solidFill>
                <a:latin typeface="Calibri" panose="020F0502020204030204" pitchFamily="34" charset="0"/>
              </a:rPr>
              <a:t>Take Notes</a:t>
            </a:r>
          </a:p>
          <a:p>
            <a:pPr eaLnBrk="1" hangingPunct="1">
              <a:buFont typeface="Arial" panose="020B0604020202020204" pitchFamily="34" charset="0"/>
              <a:buChar char="•"/>
            </a:pPr>
            <a:r>
              <a:rPr lang="en-US" altLang="en-US" sz="2000">
                <a:solidFill>
                  <a:srgbClr val="254061"/>
                </a:solidFill>
                <a:latin typeface="Calibri" panose="020F0502020204030204" pitchFamily="34" charset="0"/>
              </a:rPr>
              <a:t>Never Interrupt</a:t>
            </a:r>
          </a:p>
          <a:p>
            <a:pPr eaLnBrk="1" hangingPunct="1">
              <a:buFont typeface="Arial" panose="020B0604020202020204" pitchFamily="34" charset="0"/>
              <a:buChar char="•"/>
            </a:pPr>
            <a:r>
              <a:rPr lang="en-US" altLang="en-US" sz="2000">
                <a:solidFill>
                  <a:srgbClr val="254061"/>
                </a:solidFill>
                <a:latin typeface="Calibri" panose="020F0502020204030204" pitchFamily="34" charset="0"/>
              </a:rPr>
              <a:t>Indicate Rapport</a:t>
            </a:r>
          </a:p>
          <a:p>
            <a:pPr eaLnBrk="1" hangingPunct="1">
              <a:buFont typeface="Arial" panose="020B0604020202020204" pitchFamily="34" charset="0"/>
              <a:buChar char="•"/>
            </a:pPr>
            <a:r>
              <a:rPr lang="en-US" altLang="en-US" sz="2000">
                <a:solidFill>
                  <a:srgbClr val="254061"/>
                </a:solidFill>
                <a:latin typeface="Calibri" panose="020F0502020204030204" pitchFamily="34" charset="0"/>
              </a:rPr>
              <a:t>Don’t Think</a:t>
            </a:r>
          </a:p>
          <a:p>
            <a:pPr eaLnBrk="1" hangingPunct="1">
              <a:spcAft>
                <a:spcPts val="1200"/>
              </a:spcAft>
            </a:pPr>
            <a:endParaRPr lang="en-GB" altLang="en-US" sz="2000" b="1">
              <a:solidFill>
                <a:srgbClr val="254061"/>
              </a:solidFill>
              <a:latin typeface="Calibri" panose="020F0502020204030204" pitchFamily="34" charset="0"/>
            </a:endParaRPr>
          </a:p>
        </p:txBody>
      </p:sp>
      <p:sp>
        <p:nvSpPr>
          <p:cNvPr id="6" name="TextBox 5">
            <a:extLst>
              <a:ext uri="{FF2B5EF4-FFF2-40B4-BE49-F238E27FC236}">
                <a16:creationId xmlns:a16="http://schemas.microsoft.com/office/drawing/2014/main" id="{95D0ECC6-F5E4-874C-965B-B1360A847771}"/>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A4AFFE4-3558-3549-834E-5B6471012DD6}"/>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18</a:t>
            </a:r>
          </a:p>
        </p:txBody>
      </p:sp>
      <p:sp>
        <p:nvSpPr>
          <p:cNvPr id="72706" name="TextBox 21">
            <a:extLst>
              <a:ext uri="{FF2B5EF4-FFF2-40B4-BE49-F238E27FC236}">
                <a16:creationId xmlns:a16="http://schemas.microsoft.com/office/drawing/2014/main" id="{2E9F390F-0811-FF4E-A542-25E940EA9B81}"/>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SELLING</a:t>
            </a:r>
            <a:br>
              <a:rPr lang="en-GB" altLang="en-US" b="1">
                <a:solidFill>
                  <a:srgbClr val="254061"/>
                </a:solidFill>
                <a:latin typeface="Calibri" panose="020F0502020204030204" pitchFamily="34" charset="0"/>
              </a:rPr>
            </a:br>
            <a:r>
              <a:rPr lang="en-GB" altLang="en-US" b="1">
                <a:solidFill>
                  <a:srgbClr val="254061"/>
                </a:solidFill>
                <a:latin typeface="Calibri" panose="020F0502020204030204" pitchFamily="34" charset="0"/>
              </a:rPr>
              <a:t>18 The TALISMAN Sales System</a:t>
            </a:r>
            <a:endParaRPr lang="en-US" altLang="en-US" b="1">
              <a:solidFill>
                <a:srgbClr val="254061"/>
              </a:solidFill>
              <a:latin typeface="Calibri" panose="020F0502020204030204" pitchFamily="34" charset="0"/>
            </a:endParaRPr>
          </a:p>
        </p:txBody>
      </p:sp>
      <p:sp>
        <p:nvSpPr>
          <p:cNvPr id="8" name="Rectangle 7">
            <a:extLst>
              <a:ext uri="{FF2B5EF4-FFF2-40B4-BE49-F238E27FC236}">
                <a16:creationId xmlns:a16="http://schemas.microsoft.com/office/drawing/2014/main" id="{AF3761B8-9D3E-8C4C-98E4-F9C57FA86D86}"/>
              </a:ext>
            </a:extLst>
          </p:cNvPr>
          <p:cNvSpPr/>
          <p:nvPr/>
        </p:nvSpPr>
        <p:spPr>
          <a:xfrm>
            <a:off x="1871663" y="1839913"/>
            <a:ext cx="5816600" cy="3016250"/>
          </a:xfrm>
          <a:prstGeom prst="rect">
            <a:avLst/>
          </a:prstGeom>
        </p:spPr>
        <p:txBody>
          <a:bodyPr>
            <a:spAutoFit/>
          </a:bodyPr>
          <a:lstStyle/>
          <a:p>
            <a:pPr>
              <a:spcAft>
                <a:spcPts val="1200"/>
              </a:spcAft>
              <a:defRPr/>
            </a:pPr>
            <a:r>
              <a:rPr lang="en-GB" sz="2000" b="1" dirty="0">
                <a:solidFill>
                  <a:srgbClr val="254061"/>
                </a:solidFill>
                <a:latin typeface="Calibri" charset="0"/>
                <a:ea typeface="ＭＳ Ｐゴシック" charset="0"/>
                <a:cs typeface="ＭＳ Ｐゴシック" charset="0"/>
              </a:rPr>
              <a:t>18.4  </a:t>
            </a:r>
            <a:r>
              <a:rPr lang="en-US" sz="2000" b="1" dirty="0">
                <a:solidFill>
                  <a:srgbClr val="254061"/>
                </a:solidFill>
                <a:latin typeface="Calibri" charset="0"/>
                <a:ea typeface="ＭＳ Ｐゴシック" charset="0"/>
                <a:cs typeface="ＭＳ Ｐゴシック" charset="0"/>
              </a:rPr>
              <a:t>Consulting Presentation</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Preparation</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Personalize</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Full Story</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Match to Needs and Wants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Use Testimonials and case Studies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Benefits, benefits, benefits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You are the Expert</a:t>
            </a:r>
          </a:p>
          <a:p>
            <a:pPr>
              <a:spcAft>
                <a:spcPts val="1200"/>
              </a:spcAft>
              <a:defRPr/>
            </a:pPr>
            <a:endParaRPr lang="en-US" sz="2000" b="1" dirty="0">
              <a:solidFill>
                <a:srgbClr val="254061"/>
              </a:solidFill>
              <a:latin typeface="Calibri"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7B681C0F-64C7-5A43-B662-FADEF3088BF5}"/>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294BB14-F726-3E4D-96F2-12787336E56C}"/>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18</a:t>
            </a:r>
          </a:p>
        </p:txBody>
      </p:sp>
      <p:sp>
        <p:nvSpPr>
          <p:cNvPr id="74754" name="TextBox 21">
            <a:extLst>
              <a:ext uri="{FF2B5EF4-FFF2-40B4-BE49-F238E27FC236}">
                <a16:creationId xmlns:a16="http://schemas.microsoft.com/office/drawing/2014/main" id="{FE23F223-7917-7C47-B3B1-E53DBAFC19AF}"/>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SELLING</a:t>
            </a:r>
            <a:br>
              <a:rPr lang="en-GB" altLang="en-US" b="1">
                <a:solidFill>
                  <a:srgbClr val="254061"/>
                </a:solidFill>
                <a:latin typeface="Calibri" panose="020F0502020204030204" pitchFamily="34" charset="0"/>
              </a:rPr>
            </a:br>
            <a:r>
              <a:rPr lang="en-GB" altLang="en-US" b="1">
                <a:solidFill>
                  <a:srgbClr val="254061"/>
                </a:solidFill>
                <a:latin typeface="Calibri" panose="020F0502020204030204" pitchFamily="34" charset="0"/>
              </a:rPr>
              <a:t>18 The TALISMAN Sales System</a:t>
            </a:r>
            <a:endParaRPr lang="en-US" altLang="en-US" b="1">
              <a:solidFill>
                <a:srgbClr val="254061"/>
              </a:solidFill>
              <a:latin typeface="Calibri" panose="020F0502020204030204" pitchFamily="34" charset="0"/>
            </a:endParaRPr>
          </a:p>
        </p:txBody>
      </p:sp>
      <p:sp>
        <p:nvSpPr>
          <p:cNvPr id="8" name="Rectangle 7">
            <a:extLst>
              <a:ext uri="{FF2B5EF4-FFF2-40B4-BE49-F238E27FC236}">
                <a16:creationId xmlns:a16="http://schemas.microsoft.com/office/drawing/2014/main" id="{C81BC9F8-4D5A-574D-92D7-1B450C6170FD}"/>
              </a:ext>
            </a:extLst>
          </p:cNvPr>
          <p:cNvSpPr/>
          <p:nvPr/>
        </p:nvSpPr>
        <p:spPr>
          <a:xfrm>
            <a:off x="1871663" y="1839913"/>
            <a:ext cx="5816600" cy="1785937"/>
          </a:xfrm>
          <a:prstGeom prst="rect">
            <a:avLst/>
          </a:prstGeom>
        </p:spPr>
        <p:txBody>
          <a:bodyPr>
            <a:spAutoFit/>
          </a:bodyPr>
          <a:lstStyle/>
          <a:p>
            <a:pPr>
              <a:spcAft>
                <a:spcPts val="1200"/>
              </a:spcAft>
              <a:defRPr/>
            </a:pPr>
            <a:r>
              <a:rPr lang="en-GB" sz="2000" b="1" dirty="0">
                <a:solidFill>
                  <a:srgbClr val="254061"/>
                </a:solidFill>
                <a:latin typeface="Calibri" charset="0"/>
                <a:ea typeface="ＭＳ Ｐゴシック" charset="0"/>
                <a:cs typeface="ＭＳ Ｐゴシック" charset="0"/>
              </a:rPr>
              <a:t>18.5  </a:t>
            </a:r>
            <a:r>
              <a:rPr lang="en-US" sz="2000" b="1" dirty="0">
                <a:solidFill>
                  <a:srgbClr val="254061"/>
                </a:solidFill>
                <a:latin typeface="Calibri" charset="0"/>
                <a:ea typeface="ＭＳ Ｐゴシック" charset="0"/>
                <a:cs typeface="ＭＳ Ｐゴシック" charset="0"/>
              </a:rPr>
              <a:t>Overcoming Objections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Trouble Objections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Real Objections</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Smoke Screen Objections</a:t>
            </a:r>
          </a:p>
          <a:p>
            <a:pPr>
              <a:spcAft>
                <a:spcPts val="1200"/>
              </a:spcAft>
              <a:defRPr/>
            </a:pPr>
            <a:endParaRPr lang="en-US" sz="2000" b="1" dirty="0">
              <a:solidFill>
                <a:srgbClr val="254061"/>
              </a:solidFill>
              <a:latin typeface="Calibri"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3D973FA9-24D3-734D-8B6A-3D73335E6C23}"/>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7B52499-2FD5-A74B-84C5-2F45DF646E42}"/>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18</a:t>
            </a:r>
          </a:p>
        </p:txBody>
      </p:sp>
      <p:sp>
        <p:nvSpPr>
          <p:cNvPr id="76802" name="TextBox 21">
            <a:extLst>
              <a:ext uri="{FF2B5EF4-FFF2-40B4-BE49-F238E27FC236}">
                <a16:creationId xmlns:a16="http://schemas.microsoft.com/office/drawing/2014/main" id="{C8113A3D-3017-0F44-92CA-6EAEB92565BB}"/>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SELLING</a:t>
            </a:r>
            <a:br>
              <a:rPr lang="en-GB" altLang="en-US" b="1">
                <a:solidFill>
                  <a:srgbClr val="254061"/>
                </a:solidFill>
                <a:latin typeface="Calibri" panose="020F0502020204030204" pitchFamily="34" charset="0"/>
              </a:rPr>
            </a:br>
            <a:r>
              <a:rPr lang="en-GB" altLang="en-US" b="1">
                <a:solidFill>
                  <a:srgbClr val="254061"/>
                </a:solidFill>
                <a:latin typeface="Calibri" panose="020F0502020204030204" pitchFamily="34" charset="0"/>
              </a:rPr>
              <a:t>18 The TALISMAN Sales System</a:t>
            </a:r>
            <a:endParaRPr lang="en-US" altLang="en-US" b="1">
              <a:solidFill>
                <a:srgbClr val="254061"/>
              </a:solidFill>
              <a:latin typeface="Calibri" panose="020F0502020204030204" pitchFamily="34" charset="0"/>
            </a:endParaRPr>
          </a:p>
        </p:txBody>
      </p:sp>
      <p:sp>
        <p:nvSpPr>
          <p:cNvPr id="8" name="Rectangle 7">
            <a:extLst>
              <a:ext uri="{FF2B5EF4-FFF2-40B4-BE49-F238E27FC236}">
                <a16:creationId xmlns:a16="http://schemas.microsoft.com/office/drawing/2014/main" id="{914D1125-2751-314E-BE91-965835542488}"/>
              </a:ext>
            </a:extLst>
          </p:cNvPr>
          <p:cNvSpPr/>
          <p:nvPr/>
        </p:nvSpPr>
        <p:spPr>
          <a:xfrm>
            <a:off x="1871663" y="1839913"/>
            <a:ext cx="5816600" cy="2093912"/>
          </a:xfrm>
          <a:prstGeom prst="rect">
            <a:avLst/>
          </a:prstGeom>
        </p:spPr>
        <p:txBody>
          <a:bodyPr>
            <a:spAutoFit/>
          </a:bodyPr>
          <a:lstStyle/>
          <a:p>
            <a:pPr>
              <a:spcAft>
                <a:spcPts val="1200"/>
              </a:spcAft>
              <a:defRPr/>
            </a:pPr>
            <a:r>
              <a:rPr lang="en-GB" sz="2000" b="1" dirty="0">
                <a:solidFill>
                  <a:srgbClr val="254061"/>
                </a:solidFill>
                <a:latin typeface="Calibri" charset="0"/>
                <a:ea typeface="ＭＳ Ｐゴシック" charset="0"/>
                <a:cs typeface="ＭＳ Ｐゴシック" charset="0"/>
              </a:rPr>
              <a:t>18.6  </a:t>
            </a:r>
            <a:r>
              <a:rPr lang="en-US" sz="2000" b="1" dirty="0">
                <a:solidFill>
                  <a:srgbClr val="254061"/>
                </a:solidFill>
                <a:latin typeface="Calibri" charset="0"/>
                <a:ea typeface="ＭＳ Ｐゴシック" charset="0"/>
                <a:cs typeface="ＭＳ Ｐゴシック" charset="0"/>
              </a:rPr>
              <a:t>Closing</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Ask for it</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Expect It</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Visualize It</a:t>
            </a:r>
          </a:p>
          <a:p>
            <a:pPr marL="342900" indent="-342900">
              <a:buFont typeface="Arial"/>
              <a:buChar char="•"/>
              <a:defRPr/>
            </a:pPr>
            <a:r>
              <a:rPr lang="en-US" sz="2000" dirty="0">
                <a:solidFill>
                  <a:schemeClr val="accent1">
                    <a:lumMod val="50000"/>
                  </a:schemeClr>
                </a:solidFill>
                <a:latin typeface="Calibri"/>
                <a:ea typeface="ＭＳ Ｐゴシック" charset="0"/>
                <a:cs typeface="Calibri"/>
              </a:rPr>
              <a:t>Enjoy It</a:t>
            </a:r>
          </a:p>
          <a:p>
            <a:pPr>
              <a:spcAft>
                <a:spcPts val="1200"/>
              </a:spcAft>
              <a:defRPr/>
            </a:pPr>
            <a:endParaRPr lang="en-US" sz="2000" b="1" dirty="0">
              <a:solidFill>
                <a:srgbClr val="254061"/>
              </a:solidFill>
              <a:latin typeface="Calibri"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3C1F112F-93DF-D44D-B396-ABB2068212B0}"/>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AF4CC40-EA06-B94A-91FF-7629063EA46E}"/>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19</a:t>
            </a:r>
          </a:p>
        </p:txBody>
      </p:sp>
      <p:sp>
        <p:nvSpPr>
          <p:cNvPr id="78850" name="TextBox 21">
            <a:extLst>
              <a:ext uri="{FF2B5EF4-FFF2-40B4-BE49-F238E27FC236}">
                <a16:creationId xmlns:a16="http://schemas.microsoft.com/office/drawing/2014/main" id="{79BC9AD8-459E-084D-B31D-D68F2533EA5B}"/>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SECTION 4: SECURING &amp; MAXIMISING</a:t>
            </a:r>
            <a:endParaRPr lang="en-GB" altLang="en-US" b="1">
              <a:solidFill>
                <a:srgbClr val="254061"/>
              </a:solidFill>
              <a:latin typeface="Calibri" panose="020F0502020204030204" pitchFamily="34" charset="0"/>
            </a:endParaRPr>
          </a:p>
          <a:p>
            <a:pPr algn="ctr" eaLnBrk="1" hangingPunct="1"/>
            <a:r>
              <a:rPr lang="en-GB" altLang="en-US" b="1">
                <a:solidFill>
                  <a:srgbClr val="254061"/>
                </a:solidFill>
                <a:latin typeface="Calibri" panose="020F0502020204030204" pitchFamily="34" charset="0"/>
              </a:rPr>
              <a:t>19. Creating Your Sales Conversion Letter</a:t>
            </a:r>
            <a:endParaRPr lang="en-US" altLang="en-US" b="1">
              <a:solidFill>
                <a:srgbClr val="254061"/>
              </a:solidFill>
              <a:latin typeface="Calibri" panose="020F0502020204030204" pitchFamily="34" charset="0"/>
            </a:endParaRPr>
          </a:p>
        </p:txBody>
      </p:sp>
      <p:sp>
        <p:nvSpPr>
          <p:cNvPr id="78851" name="Rectangle 3">
            <a:extLst>
              <a:ext uri="{FF2B5EF4-FFF2-40B4-BE49-F238E27FC236}">
                <a16:creationId xmlns:a16="http://schemas.microsoft.com/office/drawing/2014/main" id="{B265DBE0-AE3A-824A-83F8-D2B927357905}"/>
              </a:ext>
            </a:extLst>
          </p:cNvPr>
          <p:cNvSpPr>
            <a:spLocks noChangeArrowheads="1"/>
          </p:cNvSpPr>
          <p:nvPr/>
        </p:nvSpPr>
        <p:spPr bwMode="auto">
          <a:xfrm>
            <a:off x="1871663" y="1222375"/>
            <a:ext cx="581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A Letter That Has The Power To Turn A ‘Dithering’ Prospect Into A Fully Fledged Client Or Customer – Instantly</a:t>
            </a:r>
            <a:r>
              <a:rPr lang="en-GB" altLang="en-US" sz="1600">
                <a:solidFill>
                  <a:srgbClr val="595959"/>
                </a:solidFill>
                <a:latin typeface="Calibri" panose="020F0502020204030204" pitchFamily="34" charset="0"/>
              </a:rPr>
              <a:t> </a:t>
            </a:r>
            <a:endParaRPr lang="en-US" altLang="en-US" sz="1600" b="1">
              <a:solidFill>
                <a:srgbClr val="595959"/>
              </a:solidFill>
              <a:latin typeface="Calibri" panose="020F0502020204030204" pitchFamily="34" charset="0"/>
            </a:endParaRPr>
          </a:p>
        </p:txBody>
      </p:sp>
      <p:sp>
        <p:nvSpPr>
          <p:cNvPr id="78852" name="TextBox 10">
            <a:extLst>
              <a:ext uri="{FF2B5EF4-FFF2-40B4-BE49-F238E27FC236}">
                <a16:creationId xmlns:a16="http://schemas.microsoft.com/office/drawing/2014/main" id="{1C8292F7-0BB2-824B-888F-F9D6D18ECAF6}"/>
              </a:ext>
            </a:extLst>
          </p:cNvPr>
          <p:cNvSpPr txBox="1">
            <a:spLocks noChangeArrowheads="1"/>
          </p:cNvSpPr>
          <p:nvPr/>
        </p:nvSpPr>
        <p:spPr bwMode="auto">
          <a:xfrm>
            <a:off x="1871663" y="1900238"/>
            <a:ext cx="58166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a:solidFill>
                  <a:srgbClr val="595959"/>
                </a:solidFill>
                <a:latin typeface="Calibri" panose="020F0502020204030204" pitchFamily="34" charset="0"/>
              </a:rPr>
              <a:t>Your sales conversion letter is your ‘secret weapon. It is designed to increase interest level. It will significantly increase conversion.</a:t>
            </a:r>
          </a:p>
          <a:p>
            <a:pPr eaLnBrk="1" hangingPunct="1">
              <a:spcAft>
                <a:spcPts val="600"/>
              </a:spcAft>
            </a:pPr>
            <a:r>
              <a:rPr lang="en-GB" altLang="en-US" sz="1600">
                <a:solidFill>
                  <a:srgbClr val="595959"/>
                </a:solidFill>
                <a:latin typeface="Calibri" panose="020F0502020204030204" pitchFamily="34" charset="0"/>
              </a:rPr>
              <a:t>Send it straight after the meeting.</a:t>
            </a:r>
          </a:p>
          <a:p>
            <a:pPr eaLnBrk="1" hangingPunct="1"/>
            <a:endParaRPr lang="en-GB"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Thank your prospect.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Mention the prospects name more than once in the letter.</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Include your USP and all the benefits important to the prospect. Describe your risk reversal strategy giving your reasons why.</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Include as many relevant testimonials as possible.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Tell them what they’ll be missing if they DON’T use your product or service.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Answer any possible objections the prospect may still be having.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Tell them when you’re going to contact them.</a:t>
            </a:r>
            <a:endParaRPr lang="en-US" altLang="en-US" sz="1600">
              <a:solidFill>
                <a:srgbClr val="595959"/>
              </a:solidFill>
              <a:latin typeface="Calibri" panose="020F0502020204030204" pitchFamily="34" charset="0"/>
            </a:endParaRPr>
          </a:p>
        </p:txBody>
      </p:sp>
      <p:sp>
        <p:nvSpPr>
          <p:cNvPr id="9" name="TextBox 8">
            <a:extLst>
              <a:ext uri="{FF2B5EF4-FFF2-40B4-BE49-F238E27FC236}">
                <a16:creationId xmlns:a16="http://schemas.microsoft.com/office/drawing/2014/main" id="{4EBC8B49-B53B-6C49-9A64-2AE1D724E4D2}"/>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0844BC4-BC5F-7B41-ADE6-B8E91C0A6436}"/>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20</a:t>
            </a:r>
          </a:p>
        </p:txBody>
      </p:sp>
      <p:sp>
        <p:nvSpPr>
          <p:cNvPr id="80898" name="Rectangle 3">
            <a:extLst>
              <a:ext uri="{FF2B5EF4-FFF2-40B4-BE49-F238E27FC236}">
                <a16:creationId xmlns:a16="http://schemas.microsoft.com/office/drawing/2014/main" id="{69FC9145-50CE-FE4D-ADEA-67D2822F2103}"/>
              </a:ext>
            </a:extLst>
          </p:cNvPr>
          <p:cNvSpPr>
            <a:spLocks noChangeArrowheads="1"/>
          </p:cNvSpPr>
          <p:nvPr/>
        </p:nvSpPr>
        <p:spPr bwMode="auto">
          <a:xfrm>
            <a:off x="1871663" y="930275"/>
            <a:ext cx="581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How To Convert Many More Prospects Into Clients Or Customers. A Simple And Time Tested Process. </a:t>
            </a:r>
            <a:endParaRPr lang="en-US" altLang="en-US" sz="1600" b="1">
              <a:solidFill>
                <a:srgbClr val="595959"/>
              </a:solidFill>
              <a:latin typeface="Calibri" panose="020F0502020204030204" pitchFamily="34" charset="0"/>
            </a:endParaRPr>
          </a:p>
        </p:txBody>
      </p:sp>
      <p:sp>
        <p:nvSpPr>
          <p:cNvPr id="80899" name="TextBox 10">
            <a:extLst>
              <a:ext uri="{FF2B5EF4-FFF2-40B4-BE49-F238E27FC236}">
                <a16:creationId xmlns:a16="http://schemas.microsoft.com/office/drawing/2014/main" id="{78BFFD1F-3829-DF43-899D-FF5D03A41823}"/>
              </a:ext>
            </a:extLst>
          </p:cNvPr>
          <p:cNvSpPr txBox="1">
            <a:spLocks noChangeArrowheads="1"/>
          </p:cNvSpPr>
          <p:nvPr/>
        </p:nvSpPr>
        <p:spPr bwMode="auto">
          <a:xfrm>
            <a:off x="1871663" y="1700213"/>
            <a:ext cx="58166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a:solidFill>
                  <a:srgbClr val="595959"/>
                </a:solidFill>
                <a:latin typeface="Calibri" panose="020F0502020204030204" pitchFamily="34" charset="0"/>
              </a:rPr>
              <a:t>Three main reasons why you may not get the business: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The prospect has appointed a competitor.</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The prospect hasn’t made his or her mind up yet.</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They aren’t ready to go ahead at the moment.</a:t>
            </a:r>
          </a:p>
          <a:p>
            <a:pPr lvl="1" eaLnBrk="1" hangingPunct="1"/>
            <a:endParaRPr lang="en-US" altLang="en-US" sz="1800">
              <a:solidFill>
                <a:srgbClr val="595959"/>
              </a:solidFill>
              <a:latin typeface="Calibri" panose="020F0502020204030204" pitchFamily="34" charset="0"/>
            </a:endParaRPr>
          </a:p>
        </p:txBody>
      </p:sp>
      <p:sp>
        <p:nvSpPr>
          <p:cNvPr id="80900" name="TextBox 8">
            <a:extLst>
              <a:ext uri="{FF2B5EF4-FFF2-40B4-BE49-F238E27FC236}">
                <a16:creationId xmlns:a16="http://schemas.microsoft.com/office/drawing/2014/main" id="{4A5C65AC-0BC6-E04D-86B1-2EE0B2484312}"/>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20. </a:t>
            </a:r>
            <a:r>
              <a:rPr lang="en-GB" altLang="en-US" b="1">
                <a:solidFill>
                  <a:srgbClr val="254061"/>
                </a:solidFill>
                <a:latin typeface="Calibri" panose="020F0502020204030204" pitchFamily="34" charset="0"/>
              </a:rPr>
              <a:t>Follow Up</a:t>
            </a:r>
            <a:endParaRPr lang="en-US" altLang="en-US" b="1">
              <a:solidFill>
                <a:srgbClr val="254061"/>
              </a:solidFill>
              <a:latin typeface="Calibri" panose="020F0502020204030204" pitchFamily="34" charset="0"/>
            </a:endParaRPr>
          </a:p>
        </p:txBody>
      </p:sp>
      <p:sp>
        <p:nvSpPr>
          <p:cNvPr id="80901" name="TextBox 12">
            <a:extLst>
              <a:ext uri="{FF2B5EF4-FFF2-40B4-BE49-F238E27FC236}">
                <a16:creationId xmlns:a16="http://schemas.microsoft.com/office/drawing/2014/main" id="{0AF4FB06-BA4D-1748-8229-53C653999089}"/>
              </a:ext>
            </a:extLst>
          </p:cNvPr>
          <p:cNvSpPr txBox="1">
            <a:spLocks noChangeArrowheads="1"/>
          </p:cNvSpPr>
          <p:nvPr/>
        </p:nvSpPr>
        <p:spPr bwMode="auto">
          <a:xfrm>
            <a:off x="1973263" y="5091113"/>
            <a:ext cx="5816600" cy="830262"/>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Geoffrey Lant the renowned marketing and research consultant reasons that most buying decisions are made after seven contacts over an 18-month period. He calls this the “Rule of 7.” </a:t>
            </a:r>
          </a:p>
        </p:txBody>
      </p:sp>
      <p:sp>
        <p:nvSpPr>
          <p:cNvPr id="80902" name="TextBox 13">
            <a:extLst>
              <a:ext uri="{FF2B5EF4-FFF2-40B4-BE49-F238E27FC236}">
                <a16:creationId xmlns:a16="http://schemas.microsoft.com/office/drawing/2014/main" id="{2CE69A8D-4744-894D-9BDF-6F51FD68082E}"/>
              </a:ext>
            </a:extLst>
          </p:cNvPr>
          <p:cNvSpPr txBox="1">
            <a:spLocks noChangeArrowheads="1"/>
          </p:cNvSpPr>
          <p:nvPr/>
        </p:nvSpPr>
        <p:spPr bwMode="auto">
          <a:xfrm>
            <a:off x="1871663" y="3362325"/>
            <a:ext cx="58166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a:latin typeface="Calibri" panose="020F0502020204030204" pitchFamily="34" charset="0"/>
              </a:rPr>
              <a:t>Follow up is the method you use to keep in contact with your prospects to increase the likelihood of you turning them into clients or customers. </a:t>
            </a:r>
          </a:p>
          <a:p>
            <a:pPr eaLnBrk="1" hangingPunct="1">
              <a:spcAft>
                <a:spcPts val="600"/>
              </a:spcAft>
            </a:pPr>
            <a:r>
              <a:rPr lang="en-GB" altLang="en-US" sz="1600" b="1">
                <a:solidFill>
                  <a:srgbClr val="595959"/>
                </a:solidFill>
                <a:latin typeface="Calibri" panose="020F0502020204030204" pitchFamily="34" charset="0"/>
              </a:rPr>
              <a:t>Very few people systematically follow up. This means those that follow up correctly will always gain more clients or customers.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C85F1D2-0FF2-314E-BF43-D0CAF0E87508}"/>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20</a:t>
            </a:r>
          </a:p>
        </p:txBody>
      </p:sp>
      <p:sp>
        <p:nvSpPr>
          <p:cNvPr id="82946" name="TextBox 21">
            <a:extLst>
              <a:ext uri="{FF2B5EF4-FFF2-40B4-BE49-F238E27FC236}">
                <a16:creationId xmlns:a16="http://schemas.microsoft.com/office/drawing/2014/main" id="{0AF9E1A9-4D11-3941-80EA-817E50F5B61E}"/>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solidFill>
                  <a:srgbClr val="254061"/>
                </a:solidFill>
                <a:latin typeface="Calibri" panose="020F0502020204030204" pitchFamily="34" charset="0"/>
              </a:rPr>
              <a:t>20. Follow Up</a:t>
            </a:r>
            <a:endParaRPr lang="en-US" altLang="en-US" b="1">
              <a:solidFill>
                <a:srgbClr val="254061"/>
              </a:solidFill>
              <a:latin typeface="Calibri" panose="020F0502020204030204" pitchFamily="34" charset="0"/>
            </a:endParaRPr>
          </a:p>
        </p:txBody>
      </p:sp>
      <p:pic>
        <p:nvPicPr>
          <p:cNvPr id="82947" name="Picture 8" descr=":Irr Cust Rel Model - Portrait:Slide1.jpg">
            <a:extLst>
              <a:ext uri="{FF2B5EF4-FFF2-40B4-BE49-F238E27FC236}">
                <a16:creationId xmlns:a16="http://schemas.microsoft.com/office/drawing/2014/main" id="{EFB9FD01-1A95-6642-B00B-847BCE3012A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2400" y="547688"/>
            <a:ext cx="412432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Box 11">
            <a:extLst>
              <a:ext uri="{FF2B5EF4-FFF2-40B4-BE49-F238E27FC236}">
                <a16:creationId xmlns:a16="http://schemas.microsoft.com/office/drawing/2014/main" id="{787C1A12-68E4-7947-B37B-7A3287B470D9}"/>
              </a:ext>
            </a:extLst>
          </p:cNvPr>
          <p:cNvSpPr txBox="1">
            <a:spLocks noChangeArrowheads="1"/>
          </p:cNvSpPr>
          <p:nvPr/>
        </p:nvSpPr>
        <p:spPr bwMode="auto">
          <a:xfrm>
            <a:off x="6088063" y="4654550"/>
            <a:ext cx="2417762" cy="1200150"/>
          </a:xfrm>
          <a:prstGeom prst="rect">
            <a:avLst/>
          </a:prstGeom>
          <a:solidFill>
            <a:srgbClr val="37609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200">
                <a:solidFill>
                  <a:schemeClr val="bg1"/>
                </a:solidFill>
                <a:latin typeface="Calibri" panose="020F0502020204030204" pitchFamily="34" charset="0"/>
              </a:rPr>
              <a:t>Using the ‘irresistible customer relationship model’ in all your marketing pays exponential dividends and means that you will make more than one approach and one attempt to sell.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7B36201-FF95-FD44-9B92-1429E0E5CBD4}"/>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20</a:t>
            </a:r>
          </a:p>
        </p:txBody>
      </p:sp>
      <p:sp>
        <p:nvSpPr>
          <p:cNvPr id="84994" name="TextBox 21">
            <a:extLst>
              <a:ext uri="{FF2B5EF4-FFF2-40B4-BE49-F238E27FC236}">
                <a16:creationId xmlns:a16="http://schemas.microsoft.com/office/drawing/2014/main" id="{B4D7FEE7-EA98-B646-BC9F-BEA7FFDFED97}"/>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solidFill>
                  <a:srgbClr val="254061"/>
                </a:solidFill>
                <a:latin typeface="Calibri" panose="020F0502020204030204" pitchFamily="34" charset="0"/>
              </a:rPr>
              <a:t>20. Follow Up</a:t>
            </a:r>
            <a:endParaRPr lang="en-US" altLang="en-US" b="1">
              <a:solidFill>
                <a:srgbClr val="254061"/>
              </a:solidFill>
              <a:latin typeface="Calibri" panose="020F0502020204030204" pitchFamily="34" charset="0"/>
            </a:endParaRPr>
          </a:p>
        </p:txBody>
      </p:sp>
      <p:sp>
        <p:nvSpPr>
          <p:cNvPr id="84995" name="TextBox 10">
            <a:extLst>
              <a:ext uri="{FF2B5EF4-FFF2-40B4-BE49-F238E27FC236}">
                <a16:creationId xmlns:a16="http://schemas.microsoft.com/office/drawing/2014/main" id="{1529AE79-257B-0A45-919C-8D83466A5F68}"/>
              </a:ext>
            </a:extLst>
          </p:cNvPr>
          <p:cNvSpPr txBox="1">
            <a:spLocks noChangeArrowheads="1"/>
          </p:cNvSpPr>
          <p:nvPr/>
        </p:nvSpPr>
        <p:spPr bwMode="auto">
          <a:xfrm>
            <a:off x="1871663" y="1089025"/>
            <a:ext cx="58166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Three Proven Follow Up Techniques:</a:t>
            </a:r>
          </a:p>
          <a:p>
            <a:pPr eaLnBrk="1" hangingPunct="1"/>
            <a:endParaRPr lang="en-US" altLang="en-US" sz="1600" b="1">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Send interesting articles.</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Email or mail tip sheets every 4-8 weeks.</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Send special reports.</a:t>
            </a:r>
          </a:p>
          <a:p>
            <a:pPr eaLnBrk="1" hangingPunct="1">
              <a:spcAft>
                <a:spcPts val="1200"/>
              </a:spcAft>
            </a:pPr>
            <a:r>
              <a:rPr lang="en-GB" altLang="en-US" sz="1600">
                <a:solidFill>
                  <a:srgbClr val="595959"/>
                </a:solidFill>
                <a:latin typeface="Calibri" panose="020F0502020204030204" pitchFamily="34" charset="0"/>
              </a:rPr>
              <a:t>Follow up techniques should be helpful to the prospect. They’re not sales orientated. They are all very ‘giving.’</a:t>
            </a:r>
          </a:p>
        </p:txBody>
      </p:sp>
      <p:sp>
        <p:nvSpPr>
          <p:cNvPr id="84996" name="TextBox 9">
            <a:extLst>
              <a:ext uri="{FF2B5EF4-FFF2-40B4-BE49-F238E27FC236}">
                <a16:creationId xmlns:a16="http://schemas.microsoft.com/office/drawing/2014/main" id="{0EB06A5E-3ACF-164E-8FE8-C8FA26F2A251}"/>
              </a:ext>
            </a:extLst>
          </p:cNvPr>
          <p:cNvSpPr txBox="1">
            <a:spLocks noChangeArrowheads="1"/>
          </p:cNvSpPr>
          <p:nvPr/>
        </p:nvSpPr>
        <p:spPr bwMode="auto">
          <a:xfrm>
            <a:off x="1871663" y="3832225"/>
            <a:ext cx="58166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b="1">
                <a:solidFill>
                  <a:srgbClr val="595959"/>
                </a:solidFill>
                <a:latin typeface="Calibri" panose="020F0502020204030204" pitchFamily="34" charset="0"/>
              </a:rPr>
              <a:t>How Often To Follow Up.</a:t>
            </a:r>
          </a:p>
          <a:p>
            <a:pPr eaLnBrk="1" hangingPunct="1">
              <a:spcAft>
                <a:spcPts val="600"/>
              </a:spcAft>
            </a:pPr>
            <a:r>
              <a:rPr lang="en-US" altLang="en-US" sz="1600">
                <a:solidFill>
                  <a:srgbClr val="595959"/>
                </a:solidFill>
                <a:latin typeface="Calibri" panose="020F0502020204030204" pitchFamily="34" charset="0"/>
              </a:rPr>
              <a:t>Follow up with information regularly and on the phone at comfortable intervals.</a:t>
            </a:r>
          </a:p>
          <a:p>
            <a:pPr eaLnBrk="1" hangingPunct="1">
              <a:spcAft>
                <a:spcPts val="1200"/>
              </a:spcAft>
            </a:pPr>
            <a:r>
              <a:rPr lang="en-GB" altLang="en-US" sz="1600">
                <a:solidFill>
                  <a:srgbClr val="595959"/>
                </a:solidFill>
                <a:latin typeface="Calibri" panose="020F0502020204030204" pitchFamily="34" charset="0"/>
              </a:rPr>
              <a:t>Don’t leave follow up longer than 6 weeks.</a:t>
            </a:r>
          </a:p>
        </p:txBody>
      </p:sp>
      <p:sp>
        <p:nvSpPr>
          <p:cNvPr id="84997" name="TextBox 8">
            <a:extLst>
              <a:ext uri="{FF2B5EF4-FFF2-40B4-BE49-F238E27FC236}">
                <a16:creationId xmlns:a16="http://schemas.microsoft.com/office/drawing/2014/main" id="{D043E1C4-840B-BE4F-A2F6-D0DC86535686}"/>
              </a:ext>
            </a:extLst>
          </p:cNvPr>
          <p:cNvSpPr txBox="1">
            <a:spLocks noChangeArrowheads="1"/>
          </p:cNvSpPr>
          <p:nvPr/>
        </p:nvSpPr>
        <p:spPr bwMode="auto">
          <a:xfrm>
            <a:off x="1973263" y="5507038"/>
            <a:ext cx="5816600" cy="338137"/>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1600">
                <a:solidFill>
                  <a:srgbClr val="254061"/>
                </a:solidFill>
                <a:latin typeface="Calibri" panose="020F0502020204030204" pitchFamily="34" charset="0"/>
              </a:rPr>
              <a:t>Use a Contact Management System to automate the system.</a:t>
            </a:r>
          </a:p>
        </p:txBody>
      </p:sp>
      <p:sp>
        <p:nvSpPr>
          <p:cNvPr id="12" name="TextBox 11">
            <a:extLst>
              <a:ext uri="{FF2B5EF4-FFF2-40B4-BE49-F238E27FC236}">
                <a16:creationId xmlns:a16="http://schemas.microsoft.com/office/drawing/2014/main" id="{B02F955E-8220-0F4E-AE6B-C5077C34C08E}"/>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a:extLst>
              <a:ext uri="{FF2B5EF4-FFF2-40B4-BE49-F238E27FC236}">
                <a16:creationId xmlns:a16="http://schemas.microsoft.com/office/drawing/2014/main" id="{D2E6698B-9496-BD4B-A877-1354C603BAA7}"/>
              </a:ext>
            </a:extLst>
          </p:cNvPr>
          <p:cNvSpPr txBox="1">
            <a:spLocks noChangeArrowheads="1"/>
          </p:cNvSpPr>
          <p:nvPr/>
        </p:nvSpPr>
        <p:spPr bwMode="auto">
          <a:xfrm>
            <a:off x="1871663" y="911225"/>
            <a:ext cx="5318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ja-JP" altLang="en-US" sz="2000" b="1">
                <a:solidFill>
                  <a:srgbClr val="595959"/>
                </a:solidFill>
                <a:latin typeface="Calibri" panose="020F0502020204030204" pitchFamily="34" charset="0"/>
                <a:sym typeface="Gill Sans MT" panose="020B0502020104020203" pitchFamily="34" charset="77"/>
              </a:rPr>
              <a:t>“</a:t>
            </a:r>
            <a:r>
              <a:rPr lang="en-US" altLang="ja-JP" sz="2000" b="1">
                <a:solidFill>
                  <a:srgbClr val="595959"/>
                </a:solidFill>
                <a:latin typeface="Calibri" panose="020F0502020204030204" pitchFamily="34" charset="0"/>
                <a:sym typeface="Gill Sans MT" panose="020B0502020104020203" pitchFamily="34" charset="77"/>
              </a:rPr>
              <a:t>You Can</a:t>
            </a:r>
            <a:r>
              <a:rPr lang="ja-JP" altLang="en-US" sz="2000" b="1">
                <a:solidFill>
                  <a:srgbClr val="595959"/>
                </a:solidFill>
                <a:latin typeface="Calibri" panose="020F0502020204030204" pitchFamily="34" charset="0"/>
                <a:sym typeface="Gill Sans MT" panose="020B0502020104020203" pitchFamily="34" charset="77"/>
              </a:rPr>
              <a:t>’</a:t>
            </a:r>
            <a:r>
              <a:rPr lang="en-US" altLang="ja-JP" sz="2000" b="1">
                <a:solidFill>
                  <a:srgbClr val="595959"/>
                </a:solidFill>
                <a:latin typeface="Calibri" panose="020F0502020204030204" pitchFamily="34" charset="0"/>
                <a:sym typeface="Gill Sans MT" panose="020B0502020104020203" pitchFamily="34" charset="77"/>
              </a:rPr>
              <a:t>t Be All Things To All Men</a:t>
            </a:r>
            <a:r>
              <a:rPr lang="ja-JP" altLang="en-US" sz="2000" b="1">
                <a:solidFill>
                  <a:srgbClr val="595959"/>
                </a:solidFill>
                <a:latin typeface="Calibri" panose="020F0502020204030204" pitchFamily="34" charset="0"/>
                <a:sym typeface="Gill Sans MT" panose="020B0502020104020203" pitchFamily="34" charset="77"/>
              </a:rPr>
              <a:t>”</a:t>
            </a:r>
            <a:endParaRPr lang="en-US" altLang="ja-JP" sz="2000" b="1">
              <a:solidFill>
                <a:srgbClr val="595959"/>
              </a:solidFill>
              <a:latin typeface="Calibri" panose="020F0502020204030204" pitchFamily="34" charset="0"/>
              <a:sym typeface="Gill Sans MT" panose="020B0502020104020203" pitchFamily="34" charset="77"/>
            </a:endParaRP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Stop marketing to the wrong people</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Define your market and target it</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Concentrate on well chosen segments or niches</a:t>
            </a:r>
          </a:p>
        </p:txBody>
      </p:sp>
      <p:sp>
        <p:nvSpPr>
          <p:cNvPr id="21" name="TextBox 20">
            <a:extLst>
              <a:ext uri="{FF2B5EF4-FFF2-40B4-BE49-F238E27FC236}">
                <a16:creationId xmlns:a16="http://schemas.microsoft.com/office/drawing/2014/main" id="{B3D25F45-2B0A-B342-B710-5D58B73661CC}"/>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a:t>
            </a:r>
          </a:p>
        </p:txBody>
      </p:sp>
      <p:sp>
        <p:nvSpPr>
          <p:cNvPr id="19459" name="TextBox 21">
            <a:extLst>
              <a:ext uri="{FF2B5EF4-FFF2-40B4-BE49-F238E27FC236}">
                <a16:creationId xmlns:a16="http://schemas.microsoft.com/office/drawing/2014/main" id="{C258B7F8-73EF-044E-B2AA-06078291573F}"/>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2. Niche Marketing</a:t>
            </a:r>
          </a:p>
        </p:txBody>
      </p:sp>
      <p:sp>
        <p:nvSpPr>
          <p:cNvPr id="10" name="TextBox 9">
            <a:extLst>
              <a:ext uri="{FF2B5EF4-FFF2-40B4-BE49-F238E27FC236}">
                <a16:creationId xmlns:a16="http://schemas.microsoft.com/office/drawing/2014/main" id="{85631640-677B-5246-A6BA-B7BE0EE4F71C}"/>
              </a:ext>
            </a:extLst>
          </p:cNvPr>
          <p:cNvSpPr txBox="1"/>
          <p:nvPr/>
        </p:nvSpPr>
        <p:spPr>
          <a:xfrm>
            <a:off x="1871663" y="2798763"/>
            <a:ext cx="5816600" cy="584200"/>
          </a:xfrm>
          <a:prstGeom prst="rect">
            <a:avLst/>
          </a:prstGeom>
          <a:solidFill>
            <a:srgbClr val="DCE6F2"/>
          </a:solidFill>
        </p:spPr>
        <p:txBody>
          <a:bodyPr>
            <a:spAutoFit/>
          </a:bodyPr>
          <a:lstStyle/>
          <a:p>
            <a:pPr fontAlgn="auto">
              <a:spcBef>
                <a:spcPts val="0"/>
              </a:spcBef>
              <a:spcAft>
                <a:spcPts val="0"/>
              </a:spcAft>
              <a:defRPr/>
            </a:pPr>
            <a:r>
              <a:rPr lang="en-GB" sz="1600" dirty="0">
                <a:solidFill>
                  <a:schemeClr val="accent1">
                    <a:lumMod val="50000"/>
                  </a:schemeClr>
                </a:solidFill>
                <a:latin typeface="+mn-lt"/>
                <a:ea typeface="+mn-ea"/>
              </a:rPr>
              <a:t>A niche market is a specific group of people or businesses that want and need your product or service, and can afford to pay for it!</a:t>
            </a:r>
          </a:p>
        </p:txBody>
      </p:sp>
      <p:sp>
        <p:nvSpPr>
          <p:cNvPr id="19461" name="TextBox 11">
            <a:extLst>
              <a:ext uri="{FF2B5EF4-FFF2-40B4-BE49-F238E27FC236}">
                <a16:creationId xmlns:a16="http://schemas.microsoft.com/office/drawing/2014/main" id="{765141D7-29DC-5549-96F5-15C9D8DF3361}"/>
              </a:ext>
            </a:extLst>
          </p:cNvPr>
          <p:cNvSpPr txBox="1">
            <a:spLocks noChangeArrowheads="1"/>
          </p:cNvSpPr>
          <p:nvPr/>
        </p:nvSpPr>
        <p:spPr bwMode="auto">
          <a:xfrm>
            <a:off x="1871663" y="3673475"/>
            <a:ext cx="5318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449263" indent="-2730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Find niches that others are only paying little or no attention to.</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By marketing to a specific niche you are stating that you are the company that knows their needs and requirements best.</a:t>
            </a:r>
          </a:p>
          <a:p>
            <a:pPr eaLnBrk="1" hangingPunct="1">
              <a:spcAft>
                <a:spcPts val="1200"/>
              </a:spcAft>
              <a:buFont typeface="Arial" panose="020B0604020202020204" pitchFamily="34" charset="0"/>
              <a:buChar char="•"/>
            </a:pPr>
            <a:r>
              <a:rPr lang="en-GB" altLang="en-US" sz="1600">
                <a:solidFill>
                  <a:srgbClr val="595959"/>
                </a:solidFill>
                <a:latin typeface="Calibri" panose="020F0502020204030204" pitchFamily="34" charset="0"/>
              </a:rPr>
              <a:t>If no one else meets their needs in this way then you are seen as the logical company to turn to.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B78520E-A2B0-D04C-BB65-CD5C31168145}"/>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21</a:t>
            </a:r>
          </a:p>
        </p:txBody>
      </p:sp>
      <p:sp>
        <p:nvSpPr>
          <p:cNvPr id="87042" name="TextBox 21">
            <a:extLst>
              <a:ext uri="{FF2B5EF4-FFF2-40B4-BE49-F238E27FC236}">
                <a16:creationId xmlns:a16="http://schemas.microsoft.com/office/drawing/2014/main" id="{6A93D229-6CCE-0B47-BA73-A960B3C99262}"/>
              </a:ext>
            </a:extLst>
          </p:cNvPr>
          <p:cNvSpPr txBox="1">
            <a:spLocks noChangeArrowheads="1"/>
          </p:cNvSpPr>
          <p:nvPr/>
        </p:nvSpPr>
        <p:spPr bwMode="auto">
          <a:xfrm>
            <a:off x="1973263" y="314325"/>
            <a:ext cx="5715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solidFill>
                  <a:srgbClr val="254061"/>
                </a:solidFill>
                <a:latin typeface="Calibri" panose="020F0502020204030204" pitchFamily="34" charset="0"/>
              </a:rPr>
              <a:t>21. Selecting Additional Sales Conversion Strategies </a:t>
            </a:r>
            <a:endParaRPr lang="en-US" altLang="en-US" b="1">
              <a:solidFill>
                <a:srgbClr val="254061"/>
              </a:solidFill>
              <a:latin typeface="Calibri" panose="020F0502020204030204" pitchFamily="34" charset="0"/>
            </a:endParaRPr>
          </a:p>
        </p:txBody>
      </p:sp>
      <p:sp>
        <p:nvSpPr>
          <p:cNvPr id="87043" name="TextBox 9">
            <a:extLst>
              <a:ext uri="{FF2B5EF4-FFF2-40B4-BE49-F238E27FC236}">
                <a16:creationId xmlns:a16="http://schemas.microsoft.com/office/drawing/2014/main" id="{91A56BF9-46DA-A64B-B7AD-F6D0C44A019D}"/>
              </a:ext>
            </a:extLst>
          </p:cNvPr>
          <p:cNvSpPr txBox="1">
            <a:spLocks noChangeArrowheads="1"/>
          </p:cNvSpPr>
          <p:nvPr/>
        </p:nvSpPr>
        <p:spPr bwMode="auto">
          <a:xfrm>
            <a:off x="1871663" y="1933575"/>
            <a:ext cx="5816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1600">
                <a:solidFill>
                  <a:srgbClr val="595959"/>
                </a:solidFill>
                <a:latin typeface="Calibri" panose="020F0502020204030204" pitchFamily="34" charset="0"/>
              </a:rPr>
              <a:t>Select more strategies to increase conversion further.</a:t>
            </a:r>
            <a:endParaRPr lang="en-US" altLang="en-US" sz="1600">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Go to TALISMAN Volume 3 and go to Sales Conversion section.</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Choose your Sales Conversion Strategies.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Prioritising Your Sales Conversion Strategies.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Person Responsibility.</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Timing.</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Activate Your Sales Conversion System.</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Test.</a:t>
            </a:r>
          </a:p>
          <a:p>
            <a:pPr lvl="1" eaLnBrk="1" hangingPunct="1">
              <a:spcAft>
                <a:spcPts val="1200"/>
              </a:spcAft>
              <a:buFont typeface="Calibri" panose="020F0502020204030204" pitchFamily="34" charset="0"/>
              <a:buAutoNum type="arabicPeriod"/>
            </a:pPr>
            <a:endParaRPr lang="en-GB" altLang="en-US" sz="1600">
              <a:solidFill>
                <a:srgbClr val="595959"/>
              </a:solidFill>
              <a:latin typeface="Calibri" panose="020F0502020204030204" pitchFamily="34" charset="0"/>
            </a:endParaRPr>
          </a:p>
        </p:txBody>
      </p:sp>
      <p:sp>
        <p:nvSpPr>
          <p:cNvPr id="87044" name="Rectangle 11">
            <a:extLst>
              <a:ext uri="{FF2B5EF4-FFF2-40B4-BE49-F238E27FC236}">
                <a16:creationId xmlns:a16="http://schemas.microsoft.com/office/drawing/2014/main" id="{FA2628EA-69E3-DD4A-AC9E-B58B3E88784E}"/>
              </a:ext>
            </a:extLst>
          </p:cNvPr>
          <p:cNvSpPr>
            <a:spLocks noChangeArrowheads="1"/>
          </p:cNvSpPr>
          <p:nvPr/>
        </p:nvSpPr>
        <p:spPr bwMode="auto">
          <a:xfrm>
            <a:off x="1871663" y="1095375"/>
            <a:ext cx="5816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Using A Raft Of Additional Proven Sales Conversion Strategies To Skyrocket Your Sales And Profits</a:t>
            </a:r>
            <a:r>
              <a:rPr lang="en-GB" altLang="en-US" sz="1600" b="1" i="1">
                <a:solidFill>
                  <a:srgbClr val="595959"/>
                </a:solidFill>
                <a:latin typeface="Calibri" panose="020F0502020204030204" pitchFamily="34" charset="0"/>
              </a:rPr>
              <a:t> </a:t>
            </a:r>
            <a:endParaRPr lang="en-US" altLang="en-US" sz="1600" b="1">
              <a:solidFill>
                <a:srgbClr val="595959"/>
              </a:solidFill>
              <a:latin typeface="Calibri" panose="020F0502020204030204" pitchFamily="34" charset="0"/>
            </a:endParaRPr>
          </a:p>
        </p:txBody>
      </p:sp>
      <p:sp>
        <p:nvSpPr>
          <p:cNvPr id="9" name="TextBox 8">
            <a:extLst>
              <a:ext uri="{FF2B5EF4-FFF2-40B4-BE49-F238E27FC236}">
                <a16:creationId xmlns:a16="http://schemas.microsoft.com/office/drawing/2014/main" id="{0073B42A-90F9-2246-8D41-C90C2457265F}"/>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A94E9D3-A926-974B-B1E4-B468BB31B21A}"/>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22</a:t>
            </a:r>
          </a:p>
        </p:txBody>
      </p:sp>
      <p:sp>
        <p:nvSpPr>
          <p:cNvPr id="89090" name="TextBox 21">
            <a:extLst>
              <a:ext uri="{FF2B5EF4-FFF2-40B4-BE49-F238E27FC236}">
                <a16:creationId xmlns:a16="http://schemas.microsoft.com/office/drawing/2014/main" id="{ADD0154E-8E74-A14C-8560-E397CFF00466}"/>
              </a:ext>
            </a:extLst>
          </p:cNvPr>
          <p:cNvSpPr txBox="1">
            <a:spLocks noChangeArrowheads="1"/>
          </p:cNvSpPr>
          <p:nvPr/>
        </p:nvSpPr>
        <p:spPr bwMode="auto">
          <a:xfrm>
            <a:off x="1973263" y="314325"/>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solidFill>
                  <a:srgbClr val="254061"/>
                </a:solidFill>
                <a:latin typeface="Calibri" panose="020F0502020204030204" pitchFamily="34" charset="0"/>
              </a:rPr>
              <a:t>22. Maximise The Income And Profit From New And Existing Clients Or Customers</a:t>
            </a:r>
            <a:br>
              <a:rPr lang="en-GB" altLang="en-US">
                <a:latin typeface="Calibri" panose="020F0502020204030204" pitchFamily="34" charset="0"/>
              </a:rPr>
            </a:br>
            <a:endParaRPr lang="en-US" altLang="en-US" b="1">
              <a:solidFill>
                <a:srgbClr val="254061"/>
              </a:solidFill>
              <a:latin typeface="Calibri" panose="020F0502020204030204" pitchFamily="34" charset="0"/>
            </a:endParaRPr>
          </a:p>
        </p:txBody>
      </p:sp>
      <p:sp>
        <p:nvSpPr>
          <p:cNvPr id="10" name="TextBox 9">
            <a:extLst>
              <a:ext uri="{FF2B5EF4-FFF2-40B4-BE49-F238E27FC236}">
                <a16:creationId xmlns:a16="http://schemas.microsoft.com/office/drawing/2014/main" id="{191DCEC7-B33B-7E46-A8D4-6215DB085317}"/>
              </a:ext>
            </a:extLst>
          </p:cNvPr>
          <p:cNvSpPr txBox="1"/>
          <p:nvPr/>
        </p:nvSpPr>
        <p:spPr>
          <a:xfrm>
            <a:off x="1871663" y="1766888"/>
            <a:ext cx="5816600" cy="585787"/>
          </a:xfrm>
          <a:prstGeom prst="rect">
            <a:avLst/>
          </a:prstGeom>
          <a:noFill/>
        </p:spPr>
        <p:txBody>
          <a:bodyPr>
            <a:spAutoFit/>
          </a:bodyPr>
          <a:lstStyle/>
          <a:p>
            <a:pPr fontAlgn="auto">
              <a:spcBef>
                <a:spcPts val="0"/>
              </a:spcBef>
              <a:spcAft>
                <a:spcPts val="0"/>
              </a:spcAft>
              <a:defRPr/>
            </a:pPr>
            <a:r>
              <a:rPr lang="en-GB" sz="1600" dirty="0">
                <a:solidFill>
                  <a:schemeClr val="tx1">
                    <a:lumMod val="65000"/>
                    <a:lumOff val="35000"/>
                  </a:schemeClr>
                </a:solidFill>
                <a:latin typeface="+mn-lt"/>
                <a:ea typeface="+mn-ea"/>
              </a:rPr>
              <a:t>An effortless business growth area that all businesses can use to MASSIVELY increase their sales and profits. </a:t>
            </a:r>
          </a:p>
        </p:txBody>
      </p:sp>
      <p:sp>
        <p:nvSpPr>
          <p:cNvPr id="89092" name="Rectangle 11">
            <a:extLst>
              <a:ext uri="{FF2B5EF4-FFF2-40B4-BE49-F238E27FC236}">
                <a16:creationId xmlns:a16="http://schemas.microsoft.com/office/drawing/2014/main" id="{E7244644-D244-CE49-A82D-5CF8F5A866D7}"/>
              </a:ext>
            </a:extLst>
          </p:cNvPr>
          <p:cNvSpPr>
            <a:spLocks noChangeArrowheads="1"/>
          </p:cNvSpPr>
          <p:nvPr/>
        </p:nvSpPr>
        <p:spPr bwMode="auto">
          <a:xfrm>
            <a:off x="1871663" y="1184275"/>
            <a:ext cx="581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Tapping Into The Most Lucrative Part Of Your Business</a:t>
            </a:r>
            <a:r>
              <a:rPr lang="en-GB" altLang="en-US" sz="1600" b="1" i="1">
                <a:solidFill>
                  <a:srgbClr val="595959"/>
                </a:solidFill>
                <a:latin typeface="Calibri" panose="020F0502020204030204" pitchFamily="34" charset="0"/>
              </a:rPr>
              <a:t> </a:t>
            </a:r>
            <a:endParaRPr lang="en-US" altLang="en-US" sz="1600" b="1">
              <a:solidFill>
                <a:srgbClr val="595959"/>
              </a:solidFill>
              <a:latin typeface="Calibri" panose="020F0502020204030204" pitchFamily="34" charset="0"/>
            </a:endParaRPr>
          </a:p>
        </p:txBody>
      </p:sp>
      <p:sp>
        <p:nvSpPr>
          <p:cNvPr id="89093" name="TextBox 8">
            <a:extLst>
              <a:ext uri="{FF2B5EF4-FFF2-40B4-BE49-F238E27FC236}">
                <a16:creationId xmlns:a16="http://schemas.microsoft.com/office/drawing/2014/main" id="{212E8B81-6B9E-574A-B32A-C241A9A05506}"/>
              </a:ext>
            </a:extLst>
          </p:cNvPr>
          <p:cNvSpPr txBox="1">
            <a:spLocks noChangeArrowheads="1"/>
          </p:cNvSpPr>
          <p:nvPr/>
        </p:nvSpPr>
        <p:spPr bwMode="auto">
          <a:xfrm>
            <a:off x="1973263" y="2551113"/>
            <a:ext cx="5816600" cy="1323975"/>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“A simple follow up system that results in increasing the amount of money a client spends with you over the lifetime of the relationship, by increasing the average order value, increasing the frequency of purchase, getting more referrals from them, and keeping them as clients for longer.”</a:t>
            </a:r>
          </a:p>
        </p:txBody>
      </p:sp>
      <p:sp>
        <p:nvSpPr>
          <p:cNvPr id="11" name="TextBox 10">
            <a:extLst>
              <a:ext uri="{FF2B5EF4-FFF2-40B4-BE49-F238E27FC236}">
                <a16:creationId xmlns:a16="http://schemas.microsoft.com/office/drawing/2014/main" id="{68CFE712-95A5-5F47-BA39-45805826D6D1}"/>
              </a:ext>
            </a:extLst>
          </p:cNvPr>
          <p:cNvSpPr txBox="1"/>
          <p:nvPr/>
        </p:nvSpPr>
        <p:spPr>
          <a:xfrm>
            <a:off x="1973263" y="4141788"/>
            <a:ext cx="5816600" cy="1570037"/>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595959"/>
                </a:solidFill>
                <a:latin typeface="Calibri" panose="020F0502020204030204" pitchFamily="34" charset="0"/>
              </a:rPr>
              <a:t>It costs at least 8 times more to get new clients or customers than it does to sell to existing ones.</a:t>
            </a:r>
          </a:p>
          <a:p>
            <a:pPr eaLnBrk="1" hangingPunct="1"/>
            <a:r>
              <a:rPr lang="en-GB" altLang="en-US" sz="1600">
                <a:solidFill>
                  <a:srgbClr val="595959"/>
                </a:solidFill>
                <a:latin typeface="Calibri" panose="020F0502020204030204" pitchFamily="34" charset="0"/>
              </a:rPr>
              <a:t> </a:t>
            </a:r>
          </a:p>
          <a:p>
            <a:pPr eaLnBrk="1" hangingPunct="1"/>
            <a:r>
              <a:rPr lang="en-GB" altLang="en-US" sz="1600">
                <a:solidFill>
                  <a:srgbClr val="595959"/>
                </a:solidFill>
                <a:latin typeface="Calibri" panose="020F0502020204030204" pitchFamily="34" charset="0"/>
              </a:rPr>
              <a:t>Clients or customers are your single biggest asset. They already trust you. They already know how good you are. So why wouldn’t you keep selling back to them?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2A9F79E-CBC3-E14A-A3D7-CF05527B398B}"/>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22</a:t>
            </a:r>
          </a:p>
        </p:txBody>
      </p:sp>
      <p:sp>
        <p:nvSpPr>
          <p:cNvPr id="91138" name="TextBox 21">
            <a:extLst>
              <a:ext uri="{FF2B5EF4-FFF2-40B4-BE49-F238E27FC236}">
                <a16:creationId xmlns:a16="http://schemas.microsoft.com/office/drawing/2014/main" id="{FC9AF80E-A00E-5A4C-B991-2934D1BBEDF1}"/>
              </a:ext>
            </a:extLst>
          </p:cNvPr>
          <p:cNvSpPr txBox="1">
            <a:spLocks noChangeArrowheads="1"/>
          </p:cNvSpPr>
          <p:nvPr/>
        </p:nvSpPr>
        <p:spPr bwMode="auto">
          <a:xfrm>
            <a:off x="1973263" y="314325"/>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solidFill>
                  <a:srgbClr val="254061"/>
                </a:solidFill>
                <a:latin typeface="Calibri" panose="020F0502020204030204" pitchFamily="34" charset="0"/>
              </a:rPr>
              <a:t>22. Maximise The Income And Profit From New And Existing Clients Or Customers</a:t>
            </a:r>
            <a:br>
              <a:rPr lang="en-GB" altLang="en-US">
                <a:latin typeface="Calibri" panose="020F0502020204030204" pitchFamily="34" charset="0"/>
              </a:rPr>
            </a:br>
            <a:endParaRPr lang="en-US" altLang="en-US" b="1">
              <a:solidFill>
                <a:srgbClr val="254061"/>
              </a:solidFill>
              <a:latin typeface="Calibri" panose="020F0502020204030204" pitchFamily="34" charset="0"/>
            </a:endParaRPr>
          </a:p>
        </p:txBody>
      </p:sp>
      <p:sp>
        <p:nvSpPr>
          <p:cNvPr id="91139" name="TextBox 9">
            <a:extLst>
              <a:ext uri="{FF2B5EF4-FFF2-40B4-BE49-F238E27FC236}">
                <a16:creationId xmlns:a16="http://schemas.microsoft.com/office/drawing/2014/main" id="{C7804B4E-F57C-7147-B4D4-134A799A6948}"/>
              </a:ext>
            </a:extLst>
          </p:cNvPr>
          <p:cNvSpPr txBox="1">
            <a:spLocks noChangeArrowheads="1"/>
          </p:cNvSpPr>
          <p:nvPr/>
        </p:nvSpPr>
        <p:spPr bwMode="auto">
          <a:xfrm>
            <a:off x="1871663" y="1392238"/>
            <a:ext cx="58166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GB" altLang="en-US" sz="1600" b="1">
                <a:solidFill>
                  <a:srgbClr val="595959"/>
                </a:solidFill>
                <a:latin typeface="Calibri" panose="020F0502020204030204" pitchFamily="34" charset="0"/>
              </a:rPr>
              <a:t>There are seven ways to grow a business: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Increasing the number of clients or customers.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Increasing your conversion rate.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Increasing the average value of each order or purchase.</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Increasing the average frequency of purchase (i.e. the number of times a client or customer buys from you).</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Increasing customer retention. (i.e. the average number of years they remain your customer or client).</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Increasing the average number of referrals.</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Increasing profit margins.</a:t>
            </a:r>
          </a:p>
          <a:p>
            <a:pPr lvl="1" eaLnBrk="1" hangingPunct="1">
              <a:spcAft>
                <a:spcPts val="600"/>
              </a:spcAft>
              <a:buFont typeface="Calibri" panose="020F0502020204030204" pitchFamily="34" charset="0"/>
              <a:buAutoNum type="arabicPeriod"/>
            </a:pPr>
            <a:endParaRPr lang="en-GB" altLang="en-US" sz="1600">
              <a:solidFill>
                <a:srgbClr val="595959"/>
              </a:solidFill>
              <a:latin typeface="Calibri" panose="020F0502020204030204" pitchFamily="34" charset="0"/>
            </a:endParaRPr>
          </a:p>
          <a:p>
            <a:pPr eaLnBrk="1" hangingPunct="1">
              <a:spcAft>
                <a:spcPts val="600"/>
              </a:spcAft>
            </a:pPr>
            <a:r>
              <a:rPr lang="en-GB" altLang="en-US" sz="1600" b="1">
                <a:solidFill>
                  <a:srgbClr val="595959"/>
                </a:solidFill>
                <a:latin typeface="Calibri" panose="020F0502020204030204" pitchFamily="34" charset="0"/>
              </a:rPr>
              <a:t>It is extremely simple to ethically extract more and more money out of your clients or customers. </a:t>
            </a:r>
          </a:p>
          <a:p>
            <a:pPr lvl="1" eaLnBrk="1" hangingPunct="1">
              <a:spcAft>
                <a:spcPts val="600"/>
              </a:spcAft>
              <a:buFont typeface="Calibri" panose="020F0502020204030204" pitchFamily="34" charset="0"/>
              <a:buAutoNum type="arabicPeriod"/>
            </a:pPr>
            <a:endParaRPr lang="en-GB" altLang="en-US" sz="1600">
              <a:solidFill>
                <a:srgbClr val="595959"/>
              </a:solidFill>
              <a:latin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B26F5A1-3147-074D-A59A-95ADB417BF2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22</a:t>
            </a:r>
          </a:p>
        </p:txBody>
      </p:sp>
      <p:sp>
        <p:nvSpPr>
          <p:cNvPr id="93186" name="TextBox 21">
            <a:extLst>
              <a:ext uri="{FF2B5EF4-FFF2-40B4-BE49-F238E27FC236}">
                <a16:creationId xmlns:a16="http://schemas.microsoft.com/office/drawing/2014/main" id="{37F890CA-E3D3-A347-BC08-3EBF4D7AD531}"/>
              </a:ext>
            </a:extLst>
          </p:cNvPr>
          <p:cNvSpPr txBox="1">
            <a:spLocks noChangeArrowheads="1"/>
          </p:cNvSpPr>
          <p:nvPr/>
        </p:nvSpPr>
        <p:spPr bwMode="auto">
          <a:xfrm>
            <a:off x="1973263" y="314325"/>
            <a:ext cx="571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solidFill>
                  <a:srgbClr val="254061"/>
                </a:solidFill>
                <a:latin typeface="Calibri" panose="020F0502020204030204" pitchFamily="34" charset="0"/>
              </a:rPr>
              <a:t>22. Maximise The Income And Profit From New And Existing Clients Or Customers</a:t>
            </a:r>
            <a:br>
              <a:rPr lang="en-GB" altLang="en-US">
                <a:latin typeface="Calibri" panose="020F0502020204030204" pitchFamily="34" charset="0"/>
              </a:rPr>
            </a:br>
            <a:endParaRPr lang="en-US" altLang="en-US" b="1">
              <a:solidFill>
                <a:srgbClr val="254061"/>
              </a:solidFill>
              <a:latin typeface="Calibri" panose="020F0502020204030204" pitchFamily="34" charset="0"/>
            </a:endParaRPr>
          </a:p>
        </p:txBody>
      </p:sp>
      <p:sp>
        <p:nvSpPr>
          <p:cNvPr id="93187" name="TextBox 7">
            <a:extLst>
              <a:ext uri="{FF2B5EF4-FFF2-40B4-BE49-F238E27FC236}">
                <a16:creationId xmlns:a16="http://schemas.microsoft.com/office/drawing/2014/main" id="{4976D707-5192-2549-A9E4-BF686AB56B46}"/>
              </a:ext>
            </a:extLst>
          </p:cNvPr>
          <p:cNvSpPr txBox="1">
            <a:spLocks noChangeArrowheads="1"/>
          </p:cNvSpPr>
          <p:nvPr/>
        </p:nvSpPr>
        <p:spPr bwMode="auto">
          <a:xfrm>
            <a:off x="1871663" y="1298575"/>
            <a:ext cx="58166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071563" indent="-1571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1600">
                <a:solidFill>
                  <a:srgbClr val="595959"/>
                </a:solidFill>
                <a:latin typeface="Calibri" panose="020F0502020204030204" pitchFamily="34" charset="0"/>
              </a:rPr>
              <a:t>Select more strategies to increase business further.</a:t>
            </a:r>
            <a:endParaRPr lang="en-US" altLang="en-US" sz="1600">
              <a:solidFill>
                <a:srgbClr val="595959"/>
              </a:solidFill>
              <a:latin typeface="Calibri" panose="020F0502020204030204" pitchFamily="34" charset="0"/>
            </a:endParaRP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Go to TALISMAN Volume 3 and read through the following sections:</a:t>
            </a:r>
          </a:p>
          <a:p>
            <a:pPr lvl="2" eaLnBrk="1" hangingPunct="1">
              <a:buFont typeface="Arial" panose="020B0604020202020204" pitchFamily="34" charset="0"/>
              <a:buChar char="•"/>
            </a:pPr>
            <a:r>
              <a:rPr lang="en-GB" altLang="en-US" sz="1600">
                <a:solidFill>
                  <a:srgbClr val="595959"/>
                </a:solidFill>
                <a:latin typeface="Calibri" panose="020F0502020204030204" pitchFamily="34" charset="0"/>
              </a:rPr>
              <a:t>Boosting The Size Of Customer Transactions</a:t>
            </a:r>
          </a:p>
          <a:p>
            <a:pPr lvl="2" eaLnBrk="1" hangingPunct="1">
              <a:buFont typeface="Arial" panose="020B0604020202020204" pitchFamily="34" charset="0"/>
              <a:buChar char="•"/>
            </a:pPr>
            <a:r>
              <a:rPr lang="en-GB" altLang="en-US" sz="1600">
                <a:solidFill>
                  <a:srgbClr val="595959"/>
                </a:solidFill>
                <a:latin typeface="Calibri" panose="020F0502020204030204" pitchFamily="34" charset="0"/>
              </a:rPr>
              <a:t>Increasing The Frequency Of Purchase</a:t>
            </a:r>
          </a:p>
          <a:p>
            <a:pPr lvl="2" eaLnBrk="1" hangingPunct="1">
              <a:buFont typeface="Arial" panose="020B0604020202020204" pitchFamily="34" charset="0"/>
              <a:buChar char="•"/>
            </a:pPr>
            <a:r>
              <a:rPr lang="en-GB" altLang="en-US" sz="1600">
                <a:solidFill>
                  <a:srgbClr val="595959"/>
                </a:solidFill>
                <a:latin typeface="Calibri" panose="020F0502020204030204" pitchFamily="34" charset="0"/>
              </a:rPr>
              <a:t>Increasing The Number Of Years Customers Do Business With You</a:t>
            </a:r>
          </a:p>
          <a:p>
            <a:pPr lvl="2" eaLnBrk="1" hangingPunct="1">
              <a:spcAft>
                <a:spcPts val="600"/>
              </a:spcAft>
              <a:buFont typeface="Arial" panose="020B0604020202020204" pitchFamily="34" charset="0"/>
              <a:buChar char="•"/>
            </a:pPr>
            <a:r>
              <a:rPr lang="en-GB" altLang="en-US" sz="1600">
                <a:solidFill>
                  <a:srgbClr val="595959"/>
                </a:solidFill>
                <a:latin typeface="Calibri" panose="020F0502020204030204" pitchFamily="34" charset="0"/>
              </a:rPr>
              <a:t>Getting More Referrals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Choose your Strategies for each EACH section.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Prioritising Your Strategies. </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Person Responsibility.</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Timing.</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Activate Your System.</a:t>
            </a:r>
          </a:p>
          <a:p>
            <a:pPr lvl="1" eaLnBrk="1" hangingPunct="1">
              <a:spcAft>
                <a:spcPts val="600"/>
              </a:spcAft>
              <a:buFont typeface="Calibri" panose="020F0502020204030204" pitchFamily="34" charset="0"/>
              <a:buAutoNum type="arabicPeriod"/>
            </a:pPr>
            <a:r>
              <a:rPr lang="en-GB" altLang="en-US" sz="1600">
                <a:solidFill>
                  <a:srgbClr val="595959"/>
                </a:solidFill>
                <a:latin typeface="Calibri" panose="020F0502020204030204" pitchFamily="34" charset="0"/>
              </a:rPr>
              <a:t>Test.</a:t>
            </a:r>
          </a:p>
          <a:p>
            <a:pPr lvl="1" eaLnBrk="1" hangingPunct="1">
              <a:spcAft>
                <a:spcPts val="600"/>
              </a:spcAft>
              <a:buFont typeface="Calibri" panose="020F0502020204030204" pitchFamily="34" charset="0"/>
              <a:buAutoNum type="arabicPeriod"/>
            </a:pPr>
            <a:endParaRPr lang="en-GB" altLang="en-US" sz="1600">
              <a:solidFill>
                <a:srgbClr val="595959"/>
              </a:solidFill>
              <a:latin typeface="Calibri" panose="020F0502020204030204" pitchFamily="34" charset="0"/>
            </a:endParaRPr>
          </a:p>
        </p:txBody>
      </p:sp>
      <p:sp>
        <p:nvSpPr>
          <p:cNvPr id="9" name="TextBox 8">
            <a:extLst>
              <a:ext uri="{FF2B5EF4-FFF2-40B4-BE49-F238E27FC236}">
                <a16:creationId xmlns:a16="http://schemas.microsoft.com/office/drawing/2014/main" id="{7C86EF34-35E0-AA4E-AE07-88B307CE7A9C}"/>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0CBF0FC-C7B3-FB47-B671-BC7385B733AB}"/>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3: GETTING RESULTS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23</a:t>
            </a:r>
          </a:p>
        </p:txBody>
      </p:sp>
      <p:sp>
        <p:nvSpPr>
          <p:cNvPr id="95234" name="TextBox 21">
            <a:extLst>
              <a:ext uri="{FF2B5EF4-FFF2-40B4-BE49-F238E27FC236}">
                <a16:creationId xmlns:a16="http://schemas.microsoft.com/office/drawing/2014/main" id="{DD279A5B-2634-2140-929A-DEAF2BD6B96C}"/>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solidFill>
                  <a:srgbClr val="254061"/>
                </a:solidFill>
                <a:latin typeface="Calibri" panose="020F0502020204030204" pitchFamily="34" charset="0"/>
              </a:rPr>
              <a:t>23. Improving Profit Margins</a:t>
            </a:r>
            <a:endParaRPr lang="en-US" altLang="en-US" b="1">
              <a:solidFill>
                <a:srgbClr val="254061"/>
              </a:solidFill>
              <a:latin typeface="Calibri" panose="020F0502020204030204" pitchFamily="34" charset="0"/>
            </a:endParaRPr>
          </a:p>
        </p:txBody>
      </p:sp>
      <p:sp>
        <p:nvSpPr>
          <p:cNvPr id="95235" name="TextBox 9">
            <a:extLst>
              <a:ext uri="{FF2B5EF4-FFF2-40B4-BE49-F238E27FC236}">
                <a16:creationId xmlns:a16="http://schemas.microsoft.com/office/drawing/2014/main" id="{35B42391-ADC2-5A47-82BA-8ACDE2D872D5}"/>
              </a:ext>
            </a:extLst>
          </p:cNvPr>
          <p:cNvSpPr txBox="1">
            <a:spLocks noChangeArrowheads="1"/>
          </p:cNvSpPr>
          <p:nvPr/>
        </p:nvSpPr>
        <p:spPr bwMode="auto">
          <a:xfrm>
            <a:off x="1871663" y="1501775"/>
            <a:ext cx="5816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1600">
                <a:solidFill>
                  <a:srgbClr val="595959"/>
                </a:solidFill>
                <a:latin typeface="Calibri" panose="020F0502020204030204" pitchFamily="34" charset="0"/>
              </a:rPr>
              <a:t>Select more strategies to increase conversion further.</a:t>
            </a:r>
            <a:endParaRPr lang="en-US" altLang="en-US" sz="1600">
              <a:solidFill>
                <a:srgbClr val="595959"/>
              </a:solidFill>
              <a:latin typeface="Calibri" panose="020F0502020204030204" pitchFamily="34" charset="0"/>
            </a:endParaRP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Go to TALISMAN Volume 3 and go to Increasing Profits section.</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Choose your Strategies.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Prioritising Your Strategies. </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Person Responsibility.</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Timing.</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Activate Your System.</a:t>
            </a:r>
          </a:p>
          <a:p>
            <a:pPr lvl="1" eaLnBrk="1" hangingPunct="1">
              <a:spcAft>
                <a:spcPts val="1200"/>
              </a:spcAft>
              <a:buFont typeface="Calibri" panose="020F0502020204030204" pitchFamily="34" charset="0"/>
              <a:buAutoNum type="arabicPeriod"/>
            </a:pPr>
            <a:r>
              <a:rPr lang="en-GB" altLang="en-US" sz="1600">
                <a:solidFill>
                  <a:srgbClr val="595959"/>
                </a:solidFill>
                <a:latin typeface="Calibri" panose="020F0502020204030204" pitchFamily="34" charset="0"/>
              </a:rPr>
              <a:t>Test.</a:t>
            </a:r>
          </a:p>
          <a:p>
            <a:pPr lvl="1" eaLnBrk="1" hangingPunct="1">
              <a:spcAft>
                <a:spcPts val="1200"/>
              </a:spcAft>
              <a:buFont typeface="Calibri" panose="020F0502020204030204" pitchFamily="34" charset="0"/>
              <a:buAutoNum type="arabicPeriod"/>
            </a:pPr>
            <a:endParaRPr lang="en-GB" altLang="en-US" sz="1600">
              <a:solidFill>
                <a:srgbClr val="595959"/>
              </a:solidFill>
              <a:latin typeface="Calibri" panose="020F0502020204030204" pitchFamily="34" charset="0"/>
            </a:endParaRPr>
          </a:p>
        </p:txBody>
      </p:sp>
      <p:sp>
        <p:nvSpPr>
          <p:cNvPr id="95236" name="Rectangle 11">
            <a:extLst>
              <a:ext uri="{FF2B5EF4-FFF2-40B4-BE49-F238E27FC236}">
                <a16:creationId xmlns:a16="http://schemas.microsoft.com/office/drawing/2014/main" id="{CA57ED5A-FE9E-2944-8BA9-B50E13078C20}"/>
              </a:ext>
            </a:extLst>
          </p:cNvPr>
          <p:cNvSpPr>
            <a:spLocks noChangeArrowheads="1"/>
          </p:cNvSpPr>
          <p:nvPr/>
        </p:nvSpPr>
        <p:spPr bwMode="auto">
          <a:xfrm>
            <a:off x="1973263" y="842963"/>
            <a:ext cx="581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b="1">
                <a:solidFill>
                  <a:srgbClr val="595959"/>
                </a:solidFill>
                <a:latin typeface="Calibri" panose="020F0502020204030204" pitchFamily="34" charset="0"/>
              </a:rPr>
              <a:t>Strategies To Increase Bottom Line Profits</a:t>
            </a:r>
            <a:r>
              <a:rPr lang="en-US" altLang="en-US" sz="1600" b="1">
                <a:solidFill>
                  <a:srgbClr val="595959"/>
                </a:solidFill>
                <a:latin typeface="Calibri" panose="020F0502020204030204" pitchFamily="34" charset="0"/>
              </a:rPr>
              <a:t>.</a:t>
            </a:r>
          </a:p>
        </p:txBody>
      </p:sp>
      <p:sp>
        <p:nvSpPr>
          <p:cNvPr id="9" name="TextBox 8">
            <a:extLst>
              <a:ext uri="{FF2B5EF4-FFF2-40B4-BE49-F238E27FC236}">
                <a16:creationId xmlns:a16="http://schemas.microsoft.com/office/drawing/2014/main" id="{82DEDFED-70BD-E24C-AA92-3D185F3BE539}"/>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CFC2B-5669-F043-A829-A830591550FC}"/>
              </a:ext>
            </a:extLst>
          </p:cNvPr>
          <p:cNvSpPr/>
          <p:nvPr/>
        </p:nvSpPr>
        <p:spPr>
          <a:xfrm>
            <a:off x="7343775" y="0"/>
            <a:ext cx="1800225" cy="930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7282" name="Picture 3" descr="HDD1:Users:david:Desktop:Talisman - Blue Logo.png">
            <a:extLst>
              <a:ext uri="{FF2B5EF4-FFF2-40B4-BE49-F238E27FC236}">
                <a16:creationId xmlns:a16="http://schemas.microsoft.com/office/drawing/2014/main" id="{4C515C31-4781-844E-94C7-52EDDFD6F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2495550"/>
            <a:ext cx="5908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
            <a:extLst>
              <a:ext uri="{FF2B5EF4-FFF2-40B4-BE49-F238E27FC236}">
                <a16:creationId xmlns:a16="http://schemas.microsoft.com/office/drawing/2014/main" id="{343BBBE6-B89B-944D-B8D9-BBD9E28EE1EE}"/>
              </a:ext>
            </a:extLst>
          </p:cNvPr>
          <p:cNvSpPr txBox="1">
            <a:spLocks noChangeArrowheads="1"/>
          </p:cNvSpPr>
          <p:nvPr/>
        </p:nvSpPr>
        <p:spPr bwMode="auto">
          <a:xfrm>
            <a:off x="1871663" y="911225"/>
            <a:ext cx="6538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1600">
                <a:solidFill>
                  <a:srgbClr val="595959"/>
                </a:solidFill>
                <a:latin typeface="Calibri" panose="020F0502020204030204" pitchFamily="34" charset="0"/>
                <a:sym typeface="Gill Sans MT" panose="020B0502020104020203" pitchFamily="34" charset="77"/>
              </a:rPr>
              <a:t>Example: You need an accountant for your new start up business. You check Google and Yellow Pages in your Area. Although there are several entries the first two ads read:</a:t>
            </a:r>
          </a:p>
        </p:txBody>
      </p:sp>
      <p:sp>
        <p:nvSpPr>
          <p:cNvPr id="21" name="TextBox 20">
            <a:extLst>
              <a:ext uri="{FF2B5EF4-FFF2-40B4-BE49-F238E27FC236}">
                <a16:creationId xmlns:a16="http://schemas.microsoft.com/office/drawing/2014/main" id="{63E93C41-93C5-AC45-9EF8-FFE66CEB57ED}"/>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a:t>
            </a:r>
          </a:p>
        </p:txBody>
      </p:sp>
      <p:sp>
        <p:nvSpPr>
          <p:cNvPr id="20483" name="TextBox 21">
            <a:extLst>
              <a:ext uri="{FF2B5EF4-FFF2-40B4-BE49-F238E27FC236}">
                <a16:creationId xmlns:a16="http://schemas.microsoft.com/office/drawing/2014/main" id="{2E211367-B9FD-BF43-B30A-C2AE509A81ED}"/>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2. Niche Marketing</a:t>
            </a:r>
          </a:p>
        </p:txBody>
      </p:sp>
      <p:sp>
        <p:nvSpPr>
          <p:cNvPr id="20484" name="TextBox 9">
            <a:extLst>
              <a:ext uri="{FF2B5EF4-FFF2-40B4-BE49-F238E27FC236}">
                <a16:creationId xmlns:a16="http://schemas.microsoft.com/office/drawing/2014/main" id="{DBD73BE8-7CBC-424B-AD33-378E9BB5A264}"/>
              </a:ext>
            </a:extLst>
          </p:cNvPr>
          <p:cNvSpPr txBox="1">
            <a:spLocks noChangeArrowheads="1"/>
          </p:cNvSpPr>
          <p:nvPr/>
        </p:nvSpPr>
        <p:spPr bwMode="auto">
          <a:xfrm>
            <a:off x="1871663" y="2149475"/>
            <a:ext cx="4664075" cy="83026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‘ABC Chartered Accountants. Tax preparation, auditing, bookkeeping, payroll services, help for start-ups, management accounts, and so on.’</a:t>
            </a:r>
          </a:p>
        </p:txBody>
      </p:sp>
      <p:sp>
        <p:nvSpPr>
          <p:cNvPr id="20485" name="TextBox 7">
            <a:extLst>
              <a:ext uri="{FF2B5EF4-FFF2-40B4-BE49-F238E27FC236}">
                <a16:creationId xmlns:a16="http://schemas.microsoft.com/office/drawing/2014/main" id="{75B7D253-F6E0-5B47-AA81-4C0985AE92C0}"/>
              </a:ext>
            </a:extLst>
          </p:cNvPr>
          <p:cNvSpPr txBox="1">
            <a:spLocks noChangeArrowheads="1"/>
          </p:cNvSpPr>
          <p:nvPr/>
        </p:nvSpPr>
        <p:spPr bwMode="auto">
          <a:xfrm>
            <a:off x="1871663" y="3606800"/>
            <a:ext cx="4664075" cy="83026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XYZ Chartered Accountants. Specialising in helping Start-Ups get their businesses running quickly, profitably and effectively.’</a:t>
            </a:r>
          </a:p>
        </p:txBody>
      </p:sp>
      <p:sp>
        <p:nvSpPr>
          <p:cNvPr id="20486" name="TextBox 10">
            <a:extLst>
              <a:ext uri="{FF2B5EF4-FFF2-40B4-BE49-F238E27FC236}">
                <a16:creationId xmlns:a16="http://schemas.microsoft.com/office/drawing/2014/main" id="{5C4A180A-84D5-1F42-8461-5ABB5DF5D6D2}"/>
              </a:ext>
            </a:extLst>
          </p:cNvPr>
          <p:cNvSpPr txBox="1">
            <a:spLocks noChangeArrowheads="1"/>
          </p:cNvSpPr>
          <p:nvPr/>
        </p:nvSpPr>
        <p:spPr bwMode="auto">
          <a:xfrm>
            <a:off x="1871663" y="1779588"/>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595959"/>
                </a:solidFill>
                <a:latin typeface="Calibri" panose="020F0502020204030204" pitchFamily="34" charset="0"/>
              </a:rPr>
              <a:t>Ad 1</a:t>
            </a:r>
          </a:p>
        </p:txBody>
      </p:sp>
      <p:sp>
        <p:nvSpPr>
          <p:cNvPr id="20487" name="TextBox 12">
            <a:extLst>
              <a:ext uri="{FF2B5EF4-FFF2-40B4-BE49-F238E27FC236}">
                <a16:creationId xmlns:a16="http://schemas.microsoft.com/office/drawing/2014/main" id="{408EF416-AF5C-9E42-8435-66ED173DA6B3}"/>
              </a:ext>
            </a:extLst>
          </p:cNvPr>
          <p:cNvSpPr txBox="1">
            <a:spLocks noChangeArrowheads="1"/>
          </p:cNvSpPr>
          <p:nvPr/>
        </p:nvSpPr>
        <p:spPr bwMode="auto">
          <a:xfrm>
            <a:off x="1871663" y="3236913"/>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595959"/>
                </a:solidFill>
                <a:latin typeface="Calibri" panose="020F0502020204030204" pitchFamily="34" charset="0"/>
              </a:rPr>
              <a:t>Ad 2</a:t>
            </a:r>
          </a:p>
        </p:txBody>
      </p:sp>
      <p:sp>
        <p:nvSpPr>
          <p:cNvPr id="20488" name="Rectangle 13">
            <a:extLst>
              <a:ext uri="{FF2B5EF4-FFF2-40B4-BE49-F238E27FC236}">
                <a16:creationId xmlns:a16="http://schemas.microsoft.com/office/drawing/2014/main" id="{6BDBD871-D971-A74A-92FB-73D0A5B27C86}"/>
              </a:ext>
            </a:extLst>
          </p:cNvPr>
          <p:cNvSpPr>
            <a:spLocks noChangeArrowheads="1"/>
          </p:cNvSpPr>
          <p:nvPr/>
        </p:nvSpPr>
        <p:spPr bwMode="auto">
          <a:xfrm>
            <a:off x="1871663" y="4781550"/>
            <a:ext cx="2586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1800" b="1">
                <a:solidFill>
                  <a:srgbClr val="595959"/>
                </a:solidFill>
                <a:latin typeface="Calibri" panose="020F0502020204030204" pitchFamily="34" charset="0"/>
                <a:sym typeface="Gill Sans MT" panose="020B0502020104020203" pitchFamily="34" charset="77"/>
              </a:rPr>
              <a:t>Who Would You Choose?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a:extLst>
              <a:ext uri="{FF2B5EF4-FFF2-40B4-BE49-F238E27FC236}">
                <a16:creationId xmlns:a16="http://schemas.microsoft.com/office/drawing/2014/main" id="{70360E08-3DD2-D54B-AA35-36BD9E684879}"/>
              </a:ext>
            </a:extLst>
          </p:cNvPr>
          <p:cNvSpPr txBox="1">
            <a:spLocks noChangeArrowheads="1"/>
          </p:cNvSpPr>
          <p:nvPr/>
        </p:nvSpPr>
        <p:spPr bwMode="auto">
          <a:xfrm>
            <a:off x="1871663" y="1081088"/>
            <a:ext cx="53181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en-US" sz="2000" b="1">
                <a:solidFill>
                  <a:srgbClr val="595959"/>
                </a:solidFill>
                <a:latin typeface="Calibri" panose="020F0502020204030204" pitchFamily="34" charset="0"/>
                <a:sym typeface="Gill Sans MT" panose="020B0502020104020203" pitchFamily="34" charset="77"/>
              </a:rPr>
              <a:t>How To Find And Choose A Niche</a:t>
            </a:r>
          </a:p>
          <a:p>
            <a:pPr lvl="1" eaLnBrk="1" hangingPunct="1">
              <a:spcAft>
                <a:spcPts val="1200"/>
              </a:spcAft>
            </a:pPr>
            <a:r>
              <a:rPr lang="en-US" altLang="en-US" sz="1600" b="1">
                <a:solidFill>
                  <a:srgbClr val="595959"/>
                </a:solidFill>
                <a:latin typeface="Calibri" panose="020F0502020204030204" pitchFamily="34" charset="0"/>
                <a:sym typeface="Gill Sans MT" panose="020B0502020104020203" pitchFamily="34" charset="77"/>
              </a:rPr>
              <a:t>The 5 Stages:</a:t>
            </a:r>
          </a:p>
          <a:p>
            <a:pPr lvl="1" eaLnBrk="1" hangingPunct="1">
              <a:spcAft>
                <a:spcPts val="1800"/>
              </a:spcAft>
            </a:pPr>
            <a:r>
              <a:rPr lang="en-GB" altLang="en-US" sz="1600" b="1">
                <a:solidFill>
                  <a:srgbClr val="595959"/>
                </a:solidFill>
                <a:latin typeface="Calibri" panose="020F0502020204030204" pitchFamily="34" charset="0"/>
              </a:rPr>
              <a:t>Stage 1:</a:t>
            </a:r>
            <a:r>
              <a:rPr lang="en-GB" altLang="en-US" sz="1600">
                <a:solidFill>
                  <a:srgbClr val="595959"/>
                </a:solidFill>
                <a:latin typeface="Calibri" panose="020F0502020204030204" pitchFamily="34" charset="0"/>
              </a:rPr>
              <a:t> 	Competitive Analysis</a:t>
            </a:r>
          </a:p>
          <a:p>
            <a:pPr lvl="1" eaLnBrk="1" hangingPunct="1">
              <a:spcAft>
                <a:spcPts val="1800"/>
              </a:spcAft>
            </a:pPr>
            <a:r>
              <a:rPr lang="en-GB" altLang="en-US" sz="1600" b="1">
                <a:solidFill>
                  <a:srgbClr val="595959"/>
                </a:solidFill>
                <a:latin typeface="Calibri" panose="020F0502020204030204" pitchFamily="34" charset="0"/>
              </a:rPr>
              <a:t>Stage 2:</a:t>
            </a:r>
            <a:r>
              <a:rPr lang="en-GB" altLang="en-US" sz="1600">
                <a:solidFill>
                  <a:srgbClr val="595959"/>
                </a:solidFill>
                <a:latin typeface="Calibri" panose="020F0502020204030204" pitchFamily="34" charset="0"/>
              </a:rPr>
              <a:t> 	Your Own Company Analysis</a:t>
            </a:r>
          </a:p>
          <a:p>
            <a:pPr lvl="1" eaLnBrk="1" hangingPunct="1">
              <a:spcAft>
                <a:spcPts val="1800"/>
              </a:spcAft>
            </a:pPr>
            <a:r>
              <a:rPr lang="en-GB" altLang="en-US" sz="1600" b="1">
                <a:solidFill>
                  <a:srgbClr val="595959"/>
                </a:solidFill>
                <a:latin typeface="Calibri" panose="020F0502020204030204" pitchFamily="34" charset="0"/>
              </a:rPr>
              <a:t>Stage 3:</a:t>
            </a:r>
            <a:r>
              <a:rPr lang="en-GB" altLang="en-US" sz="1600">
                <a:solidFill>
                  <a:srgbClr val="595959"/>
                </a:solidFill>
                <a:latin typeface="Calibri" panose="020F0502020204030204" pitchFamily="34" charset="0"/>
              </a:rPr>
              <a:t> 	Identifying Possible Niche(s)</a:t>
            </a:r>
          </a:p>
          <a:p>
            <a:pPr lvl="1" eaLnBrk="1" hangingPunct="1">
              <a:spcAft>
                <a:spcPts val="1800"/>
              </a:spcAft>
            </a:pPr>
            <a:r>
              <a:rPr lang="en-GB" altLang="en-US" sz="1600" b="1">
                <a:solidFill>
                  <a:srgbClr val="595959"/>
                </a:solidFill>
                <a:latin typeface="Calibri" panose="020F0502020204030204" pitchFamily="34" charset="0"/>
              </a:rPr>
              <a:t>Stage 4:</a:t>
            </a:r>
            <a:r>
              <a:rPr lang="en-GB" altLang="en-US" sz="1600">
                <a:solidFill>
                  <a:srgbClr val="595959"/>
                </a:solidFill>
                <a:latin typeface="Calibri" panose="020F0502020204030204" pitchFamily="34" charset="0"/>
              </a:rPr>
              <a:t> 	Choosing Your Perfect Niche(s) </a:t>
            </a:r>
          </a:p>
          <a:p>
            <a:pPr lvl="1" eaLnBrk="1" hangingPunct="1">
              <a:spcAft>
                <a:spcPts val="1800"/>
              </a:spcAft>
            </a:pPr>
            <a:r>
              <a:rPr lang="en-GB" altLang="en-US" sz="1600" b="1">
                <a:solidFill>
                  <a:srgbClr val="595959"/>
                </a:solidFill>
                <a:latin typeface="Calibri" panose="020F0502020204030204" pitchFamily="34" charset="0"/>
              </a:rPr>
              <a:t>Stage 5:</a:t>
            </a:r>
            <a:r>
              <a:rPr lang="en-GB" altLang="en-US" sz="1600">
                <a:solidFill>
                  <a:srgbClr val="595959"/>
                </a:solidFill>
                <a:latin typeface="Calibri" panose="020F0502020204030204" pitchFamily="34" charset="0"/>
              </a:rPr>
              <a:t> 	Define Your Chosen Niche(s)</a:t>
            </a:r>
          </a:p>
        </p:txBody>
      </p:sp>
      <p:sp>
        <p:nvSpPr>
          <p:cNvPr id="21" name="TextBox 20">
            <a:extLst>
              <a:ext uri="{FF2B5EF4-FFF2-40B4-BE49-F238E27FC236}">
                <a16:creationId xmlns:a16="http://schemas.microsoft.com/office/drawing/2014/main" id="{61525FEA-4EF3-4647-9B8B-C6DE17BE9E72}"/>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2</a:t>
            </a:r>
          </a:p>
        </p:txBody>
      </p:sp>
      <p:sp>
        <p:nvSpPr>
          <p:cNvPr id="21507" name="TextBox 21">
            <a:extLst>
              <a:ext uri="{FF2B5EF4-FFF2-40B4-BE49-F238E27FC236}">
                <a16:creationId xmlns:a16="http://schemas.microsoft.com/office/drawing/2014/main" id="{272B923D-D6E8-1E45-A7B9-23A028852C9B}"/>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2. Niche Marketing</a:t>
            </a:r>
          </a:p>
        </p:txBody>
      </p:sp>
      <p:sp>
        <p:nvSpPr>
          <p:cNvPr id="6" name="TextBox 5">
            <a:extLst>
              <a:ext uri="{FF2B5EF4-FFF2-40B4-BE49-F238E27FC236}">
                <a16:creationId xmlns:a16="http://schemas.microsoft.com/office/drawing/2014/main" id="{E934BCFD-E821-9A4D-B0E4-5931F01ACA85}"/>
              </a:ext>
            </a:extLst>
          </p:cNvPr>
          <p:cNvSpPr txBox="1"/>
          <p:nvPr/>
        </p:nvSpPr>
        <p:spPr>
          <a:xfrm>
            <a:off x="7832640" y="1011892"/>
            <a:ext cx="912869" cy="515419"/>
          </a:xfrm>
          <a:prstGeom prst="rect">
            <a:avLst/>
          </a:prstGeom>
          <a:solidFill>
            <a:schemeClr val="tx2">
              <a:lumMod val="40000"/>
              <a:lumOff val="60000"/>
            </a:schemeClr>
          </a:solidFill>
        </p:spPr>
        <p:style>
          <a:lnRef idx="0">
            <a:schemeClr val="accent2"/>
          </a:lnRef>
          <a:fillRef idx="3">
            <a:schemeClr val="accent2"/>
          </a:fillRef>
          <a:effectRef idx="3">
            <a:schemeClr val="accent2"/>
          </a:effectRef>
          <a:fontRef idx="minor">
            <a:schemeClr val="lt1"/>
          </a:fontRef>
        </p:style>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lnSpc>
                <a:spcPts val="1625"/>
              </a:lnSpc>
              <a:defRPr/>
            </a:pPr>
            <a:r>
              <a:rPr lang="en-US" sz="1600" b="1" dirty="0">
                <a:solidFill>
                  <a:schemeClr val="bg1"/>
                </a:solidFill>
              </a:rPr>
              <a:t>ACTION </a:t>
            </a:r>
          </a:p>
          <a:p>
            <a:pPr algn="ctr">
              <a:lnSpc>
                <a:spcPts val="1625"/>
              </a:lnSpc>
              <a:defRPr/>
            </a:pPr>
            <a:r>
              <a:rPr lang="en-US" sz="1600" b="1" dirty="0">
                <a:solidFill>
                  <a:schemeClr val="bg1"/>
                </a:solidFill>
              </a:rPr>
              <a:t>POINTS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
            <a:extLst>
              <a:ext uri="{FF2B5EF4-FFF2-40B4-BE49-F238E27FC236}">
                <a16:creationId xmlns:a16="http://schemas.microsoft.com/office/drawing/2014/main" id="{9AEB738C-B48D-CC4C-9601-9B676034CA32}"/>
              </a:ext>
            </a:extLst>
          </p:cNvPr>
          <p:cNvSpPr txBox="1">
            <a:spLocks noChangeArrowheads="1"/>
          </p:cNvSpPr>
          <p:nvPr/>
        </p:nvSpPr>
        <p:spPr bwMode="auto">
          <a:xfrm>
            <a:off x="1871663" y="1033463"/>
            <a:ext cx="581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GB" altLang="en-US" sz="2000" b="1">
                <a:solidFill>
                  <a:srgbClr val="595959"/>
                </a:solidFill>
                <a:latin typeface="Calibri" panose="020F0502020204030204" pitchFamily="34" charset="0"/>
              </a:rPr>
              <a:t>The USP is the one real benefit that differentiates you from your competition in the mind of your prospect. </a:t>
            </a:r>
          </a:p>
        </p:txBody>
      </p:sp>
      <p:sp>
        <p:nvSpPr>
          <p:cNvPr id="21" name="TextBox 20">
            <a:extLst>
              <a:ext uri="{FF2B5EF4-FFF2-40B4-BE49-F238E27FC236}">
                <a16:creationId xmlns:a16="http://schemas.microsoft.com/office/drawing/2014/main" id="{ACC866B4-31C7-234D-A628-933C048C63F0}"/>
              </a:ext>
            </a:extLst>
          </p:cNvPr>
          <p:cNvSpPr txBox="1"/>
          <p:nvPr/>
        </p:nvSpPr>
        <p:spPr>
          <a:xfrm rot="16200000">
            <a:off x="-2159854" y="2816173"/>
            <a:ext cx="5128849"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t>SECTION 1: PREPARATION </a:t>
            </a:r>
            <a:br>
              <a:rPr lang="en-US" sz="2000" b="1" spc="50" dirty="0">
                <a:ln w="11430"/>
                <a:solidFill>
                  <a:schemeClr val="accent1">
                    <a:lumMod val="40000"/>
                    <a:lumOff val="60000"/>
                  </a:schemeClr>
                </a:solidFill>
                <a:effectLst>
                  <a:outerShdw blurRad="76200" dist="50800" dir="5400000" algn="tl" rotWithShape="0">
                    <a:srgbClr val="000000">
                      <a:alpha val="65000"/>
                    </a:srgbClr>
                  </a:outerShdw>
                </a:effectLst>
                <a:latin typeface="Arial Black"/>
                <a:ea typeface="+mn-ea"/>
                <a:cs typeface="Arial Black"/>
              </a:rPr>
            </a:br>
            <a:r>
              <a:rPr lang="en-US" sz="2000" b="1" spc="50" dirty="0">
                <a:ln w="11430"/>
                <a:solidFill>
                  <a:schemeClr val="accent1">
                    <a:lumMod val="60000"/>
                    <a:lumOff val="40000"/>
                  </a:schemeClr>
                </a:solidFill>
                <a:effectLst>
                  <a:outerShdw blurRad="76200" dist="50800" dir="5400000" algn="tl" rotWithShape="0">
                    <a:srgbClr val="000000">
                      <a:alpha val="65000"/>
                    </a:srgbClr>
                  </a:outerShdw>
                </a:effectLst>
                <a:latin typeface="Arial Black"/>
                <a:ea typeface="+mn-ea"/>
                <a:cs typeface="Arial Black"/>
              </a:rPr>
              <a:t>MODULE 3</a:t>
            </a:r>
          </a:p>
        </p:txBody>
      </p:sp>
      <p:sp>
        <p:nvSpPr>
          <p:cNvPr id="22531" name="TextBox 21">
            <a:extLst>
              <a:ext uri="{FF2B5EF4-FFF2-40B4-BE49-F238E27FC236}">
                <a16:creationId xmlns:a16="http://schemas.microsoft.com/office/drawing/2014/main" id="{66CF3ABA-9ED7-7C40-8662-BE97D695C7C8}"/>
              </a:ext>
            </a:extLst>
          </p:cNvPr>
          <p:cNvSpPr txBox="1">
            <a:spLocks noChangeArrowheads="1"/>
          </p:cNvSpPr>
          <p:nvPr/>
        </p:nvSpPr>
        <p:spPr bwMode="auto">
          <a:xfrm>
            <a:off x="1973263" y="3143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54061"/>
                </a:solidFill>
                <a:latin typeface="Calibri" panose="020F0502020204030204" pitchFamily="34" charset="0"/>
              </a:rPr>
              <a:t>3. Unique Selling Proposition</a:t>
            </a:r>
          </a:p>
        </p:txBody>
      </p:sp>
      <p:sp>
        <p:nvSpPr>
          <p:cNvPr id="22532" name="TextBox 9">
            <a:extLst>
              <a:ext uri="{FF2B5EF4-FFF2-40B4-BE49-F238E27FC236}">
                <a16:creationId xmlns:a16="http://schemas.microsoft.com/office/drawing/2014/main" id="{3996A444-8F56-C146-899E-88B6DAF60585}"/>
              </a:ext>
            </a:extLst>
          </p:cNvPr>
          <p:cNvSpPr txBox="1">
            <a:spLocks noChangeArrowheads="1"/>
          </p:cNvSpPr>
          <p:nvPr/>
        </p:nvSpPr>
        <p:spPr bwMode="auto">
          <a:xfrm>
            <a:off x="1871663" y="1952625"/>
            <a:ext cx="5816600" cy="585788"/>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600">
                <a:solidFill>
                  <a:srgbClr val="254061"/>
                </a:solidFill>
                <a:latin typeface="Calibri" panose="020F0502020204030204" pitchFamily="34" charset="0"/>
              </a:rPr>
              <a:t>“What’s the one unique thing you offer that makes your prospects think ‘Wow, I must have this product or service’?” </a:t>
            </a:r>
          </a:p>
        </p:txBody>
      </p:sp>
      <p:sp>
        <p:nvSpPr>
          <p:cNvPr id="22533" name="TextBox 11">
            <a:extLst>
              <a:ext uri="{FF2B5EF4-FFF2-40B4-BE49-F238E27FC236}">
                <a16:creationId xmlns:a16="http://schemas.microsoft.com/office/drawing/2014/main" id="{9CC63DA0-55C4-764A-AE7D-70943476B55B}"/>
              </a:ext>
            </a:extLst>
          </p:cNvPr>
          <p:cNvSpPr txBox="1">
            <a:spLocks noChangeArrowheads="1"/>
          </p:cNvSpPr>
          <p:nvPr/>
        </p:nvSpPr>
        <p:spPr bwMode="auto">
          <a:xfrm>
            <a:off x="1871663" y="2768600"/>
            <a:ext cx="5816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449263" indent="-2714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buFontTx/>
              <a:buChar char="•"/>
            </a:pPr>
            <a:r>
              <a:rPr lang="en-GB" altLang="en-US" sz="1600">
                <a:solidFill>
                  <a:srgbClr val="595959"/>
                </a:solidFill>
                <a:latin typeface="Calibri" panose="020F0502020204030204" pitchFamily="34" charset="0"/>
              </a:rPr>
              <a:t>Why do people do business with you?</a:t>
            </a:r>
          </a:p>
          <a:p>
            <a:pPr eaLnBrk="1" hangingPunct="1">
              <a:spcAft>
                <a:spcPts val="1200"/>
              </a:spcAft>
              <a:buFontTx/>
              <a:buChar char="•"/>
            </a:pPr>
            <a:r>
              <a:rPr lang="en-GB" altLang="en-US" sz="1600">
                <a:solidFill>
                  <a:srgbClr val="595959"/>
                </a:solidFill>
                <a:latin typeface="Calibri" panose="020F0502020204030204" pitchFamily="34" charset="0"/>
              </a:rPr>
              <a:t>If people aren’t doing business with you, why should they?</a:t>
            </a:r>
          </a:p>
          <a:p>
            <a:pPr eaLnBrk="1" hangingPunct="1">
              <a:spcAft>
                <a:spcPts val="1200"/>
              </a:spcAft>
              <a:buFontTx/>
              <a:buChar char="•"/>
            </a:pPr>
            <a:r>
              <a:rPr lang="en-GB" altLang="en-US" sz="1600">
                <a:solidFill>
                  <a:srgbClr val="595959"/>
                </a:solidFill>
                <a:latin typeface="Calibri" panose="020F0502020204030204" pitchFamily="34" charset="0"/>
              </a:rPr>
              <a:t>If your prospect can immediately see what it is you do that is so unique and they find it irresistible – you’ve created the </a:t>
            </a:r>
            <a:r>
              <a:rPr lang="en-GB" altLang="en-US" sz="1600" b="1">
                <a:solidFill>
                  <a:srgbClr val="595959"/>
                </a:solidFill>
                <a:latin typeface="Calibri" panose="020F0502020204030204" pitchFamily="34" charset="0"/>
              </a:rPr>
              <a:t>perfect</a:t>
            </a:r>
            <a:r>
              <a:rPr lang="en-GB" altLang="en-US" sz="1600">
                <a:solidFill>
                  <a:srgbClr val="595959"/>
                </a:solidFill>
                <a:latin typeface="Calibri" panose="020F0502020204030204" pitchFamily="34" charset="0"/>
              </a:rPr>
              <a:t> USP.</a:t>
            </a:r>
            <a:endParaRPr lang="en-US" altLang="en-US" sz="1600">
              <a:solidFill>
                <a:srgbClr val="595959"/>
              </a:solidFill>
              <a:latin typeface="Calibri" panose="020F0502020204030204" pitchFamily="34" charset="0"/>
            </a:endParaRPr>
          </a:p>
        </p:txBody>
      </p:sp>
      <p:sp>
        <p:nvSpPr>
          <p:cNvPr id="22534" name="TextBox 6">
            <a:extLst>
              <a:ext uri="{FF2B5EF4-FFF2-40B4-BE49-F238E27FC236}">
                <a16:creationId xmlns:a16="http://schemas.microsoft.com/office/drawing/2014/main" id="{A4563309-294C-A247-ABA2-442E9AC1E59B}"/>
              </a:ext>
            </a:extLst>
          </p:cNvPr>
          <p:cNvSpPr txBox="1">
            <a:spLocks noChangeArrowheads="1"/>
          </p:cNvSpPr>
          <p:nvPr/>
        </p:nvSpPr>
        <p:spPr bwMode="auto">
          <a:xfrm>
            <a:off x="1871663" y="4689475"/>
            <a:ext cx="5816600" cy="585788"/>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sz="1600">
                <a:solidFill>
                  <a:srgbClr val="254061"/>
                </a:solidFill>
                <a:latin typeface="Calibri" panose="020F0502020204030204" pitchFamily="34" charset="0"/>
              </a:rPr>
              <a:t>Your USP is what makes the difference between having a truly outstanding business or a faltering one. </a:t>
            </a:r>
            <a:endParaRPr lang="en-US" altLang="en-US" sz="1600">
              <a:solidFill>
                <a:srgbClr val="254061"/>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11866</TotalTime>
  <Words>5962</Words>
  <Application>Microsoft Macintosh PowerPoint</Application>
  <PresentationFormat>On-screen Show (4:3)</PresentationFormat>
  <Paragraphs>656</Paragraphs>
  <Slides>65</Slides>
  <Notes>17</Notes>
  <HiddenSlides>0</HiddenSlides>
  <MMClips>0</MMClips>
  <ScaleCrop>false</ScaleCrop>
  <HeadingPairs>
    <vt:vector size="10" baseType="variant">
      <vt:variant>
        <vt:lpstr>Fonts Used</vt:lpstr>
      </vt:variant>
      <vt:variant>
        <vt:i4>6</vt:i4>
      </vt:variant>
      <vt:variant>
        <vt:lpstr>Theme</vt:lpstr>
      </vt:variant>
      <vt:variant>
        <vt:i4>1</vt:i4>
      </vt:variant>
      <vt:variant>
        <vt:lpstr>Links</vt:lpstr>
      </vt:variant>
      <vt:variant>
        <vt:i4>3</vt:i4>
      </vt:variant>
      <vt:variant>
        <vt:lpstr>Embedded OLE Servers</vt:lpstr>
      </vt:variant>
      <vt:variant>
        <vt:i4>1</vt:i4>
      </vt:variant>
      <vt:variant>
        <vt:lpstr>Slide Titles</vt:lpstr>
      </vt:variant>
      <vt:variant>
        <vt:i4>65</vt:i4>
      </vt:variant>
    </vt:vector>
  </HeadingPairs>
  <TitlesOfParts>
    <vt:vector size="76" baseType="lpstr">
      <vt:lpstr>Arial</vt:lpstr>
      <vt:lpstr>ＭＳ Ｐゴシック</vt:lpstr>
      <vt:lpstr>Calibri</vt:lpstr>
      <vt:lpstr>Gill Sans MT</vt:lpstr>
      <vt:lpstr>Courier New</vt:lpstr>
      <vt:lpstr>Gill Sans</vt:lpstr>
      <vt:lpstr>Office Theme</vt:lpstr>
      <vt:lpstr>???</vt:lpstr>
      <vt:lpstr>???</vt:lpstr>
      <vt:lpstr>???</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David Abingdon</cp:lastModifiedBy>
  <cp:revision>153</cp:revision>
  <dcterms:created xsi:type="dcterms:W3CDTF">2010-07-27T23:08:22Z</dcterms:created>
  <dcterms:modified xsi:type="dcterms:W3CDTF">2021-03-04T08:19:12Z</dcterms:modified>
</cp:coreProperties>
</file>